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6" r:id="rId3"/>
    <p:sldId id="264" r:id="rId4"/>
    <p:sldId id="305" r:id="rId5"/>
    <p:sldId id="265" r:id="rId6"/>
    <p:sldId id="266" r:id="rId7"/>
    <p:sldId id="276" r:id="rId8"/>
    <p:sldId id="325" r:id="rId9"/>
    <p:sldId id="274" r:id="rId10"/>
    <p:sldId id="260" r:id="rId11"/>
    <p:sldId id="278" r:id="rId12"/>
    <p:sldId id="261" r:id="rId13"/>
    <p:sldId id="267" r:id="rId14"/>
    <p:sldId id="268" r:id="rId15"/>
    <p:sldId id="326" r:id="rId16"/>
    <p:sldId id="303" r:id="rId17"/>
    <p:sldId id="307" r:id="rId18"/>
    <p:sldId id="308" r:id="rId19"/>
    <p:sldId id="310" r:id="rId20"/>
    <p:sldId id="309" r:id="rId21"/>
    <p:sldId id="311" r:id="rId22"/>
    <p:sldId id="313" r:id="rId23"/>
    <p:sldId id="314" r:id="rId24"/>
    <p:sldId id="315" r:id="rId25"/>
    <p:sldId id="316" r:id="rId26"/>
    <p:sldId id="318" r:id="rId27"/>
    <p:sldId id="317" r:id="rId28"/>
    <p:sldId id="320" r:id="rId29"/>
    <p:sldId id="321" r:id="rId30"/>
    <p:sldId id="271" r:id="rId31"/>
    <p:sldId id="272" r:id="rId32"/>
    <p:sldId id="273" r:id="rId33"/>
    <p:sldId id="324" r:id="rId34"/>
    <p:sldId id="327" r:id="rId35"/>
    <p:sldId id="328" r:id="rId36"/>
    <p:sldId id="329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62" r:id="rId50"/>
    <p:sldId id="304" r:id="rId51"/>
    <p:sldId id="330" r:id="rId52"/>
    <p:sldId id="323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 autoAdjust="0"/>
    <p:restoredTop sz="94709" autoAdjust="0"/>
  </p:normalViewPr>
  <p:slideViewPr>
    <p:cSldViewPr>
      <p:cViewPr>
        <p:scale>
          <a:sx n="73" d="100"/>
          <a:sy n="73" d="100"/>
        </p:scale>
        <p:origin x="-3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38F18-152A-431A-9283-9F807B8B25FF}" type="doc">
      <dgm:prSet loTypeId="urn:microsoft.com/office/officeart/2005/8/layout/equation2" loCatId="process" qsTypeId="urn:microsoft.com/office/officeart/2005/8/quickstyle/simple2" qsCatId="simple" csTypeId="urn:microsoft.com/office/officeart/2005/8/colors/accent1_5" csCatId="accent1" phldr="1"/>
      <dgm:spPr/>
    </dgm:pt>
    <dgm:pt modelId="{470F4F9E-B8B9-4519-9474-3D466BE13F8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OPSYEN SBPA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F04013D-AC70-4251-8A2A-5C28278D5315}" type="parTrans" cxnId="{9671125D-C357-4AF5-A094-908E6CEE6BA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F1DCDB1-93EC-4256-9E26-16A5F54742C7}" type="sibTrans" cxnId="{9671125D-C357-4AF5-A094-908E6CEE6BA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EE4B90-D36C-4894-B17D-94572000DFE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UMUR PERSARAAN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BD02096-0B7C-4048-BE53-8519E0808D2F}" type="parTrans" cxnId="{719707F7-3667-42C3-94A0-BF4380E61D2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FA9C3E-EE7F-4D27-98F1-15EE2C95F917}" type="sibTrans" cxnId="{719707F7-3667-42C3-94A0-BF4380E61D26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25978E4-F1C5-4624-8CF7-35307F6849B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4000" dirty="0" smtClean="0">
              <a:latin typeface="Arial" pitchFamily="34" charset="0"/>
              <a:cs typeface="Arial" pitchFamily="34" charset="0"/>
            </a:rPr>
            <a:t>OPSYEN</a:t>
          </a:r>
          <a:endParaRPr lang="en-US" sz="4000" dirty="0">
            <a:latin typeface="Arial" pitchFamily="34" charset="0"/>
            <a:cs typeface="Arial" pitchFamily="34" charset="0"/>
          </a:endParaRPr>
        </a:p>
      </dgm:t>
    </dgm:pt>
    <dgm:pt modelId="{F353FE35-4A25-4D77-8B2D-A7EB762A7DD3}" type="parTrans" cxnId="{FBA7D994-B7C4-46CF-9DC7-8FCD005EF8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154CC60-DB79-4725-BE2E-B6D392414982}" type="sibTrans" cxnId="{FBA7D994-B7C4-46CF-9DC7-8FCD005EF8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4479B07-6F68-4CCD-AAF4-4D981372BFF8}" type="pres">
      <dgm:prSet presAssocID="{A7438F18-152A-431A-9283-9F807B8B25FF}" presName="Name0" presStyleCnt="0">
        <dgm:presLayoutVars>
          <dgm:dir/>
          <dgm:resizeHandles val="exact"/>
        </dgm:presLayoutVars>
      </dgm:prSet>
      <dgm:spPr/>
    </dgm:pt>
    <dgm:pt modelId="{78988DCF-5269-4D63-89E4-F3D39E6E56F9}" type="pres">
      <dgm:prSet presAssocID="{A7438F18-152A-431A-9283-9F807B8B25FF}" presName="vNodes" presStyleCnt="0"/>
      <dgm:spPr/>
    </dgm:pt>
    <dgm:pt modelId="{87044276-44AB-42E8-8609-A4EF2FC7DA16}" type="pres">
      <dgm:prSet presAssocID="{470F4F9E-B8B9-4519-9474-3D466BE13F82}" presName="node" presStyleLbl="node1" presStyleIdx="0" presStyleCnt="3" custScaleX="124586" custScaleY="7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789B-7410-49A5-8402-C6BE0CAC979A}" type="pres">
      <dgm:prSet presAssocID="{9F1DCDB1-93EC-4256-9E26-16A5F54742C7}" presName="spacerT" presStyleCnt="0"/>
      <dgm:spPr/>
    </dgm:pt>
    <dgm:pt modelId="{AB7DB1A9-552E-41B1-ACFE-C4C394543669}" type="pres">
      <dgm:prSet presAssocID="{9F1DCDB1-93EC-4256-9E26-16A5F54742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CBC2F5C-FB6B-479A-AC75-8713D58FD0BB}" type="pres">
      <dgm:prSet presAssocID="{9F1DCDB1-93EC-4256-9E26-16A5F54742C7}" presName="spacerB" presStyleCnt="0"/>
      <dgm:spPr/>
    </dgm:pt>
    <dgm:pt modelId="{05A21082-FB63-415B-A513-4E3FF028C6EB}" type="pres">
      <dgm:prSet presAssocID="{EBEE4B90-D36C-4894-B17D-94572000DFED}" presName="node" presStyleLbl="node1" presStyleIdx="1" presStyleCnt="3" custScaleX="123077" custScaleY="8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F5CE-91EB-4DFF-AEF3-2698931CADD1}" type="pres">
      <dgm:prSet presAssocID="{A7438F18-152A-431A-9283-9F807B8B25FF}" presName="sibTransLast" presStyleLbl="sibTrans2D1" presStyleIdx="1" presStyleCnt="2" custScaleX="141137" custScaleY="242040"/>
      <dgm:spPr/>
      <dgm:t>
        <a:bodyPr/>
        <a:lstStyle/>
        <a:p>
          <a:endParaRPr lang="en-US"/>
        </a:p>
      </dgm:t>
    </dgm:pt>
    <dgm:pt modelId="{C615E6F2-F025-497F-A510-289AEA668D51}" type="pres">
      <dgm:prSet presAssocID="{A7438F18-152A-431A-9283-9F807B8B25F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96DC892-21AE-488B-B5BB-0B9BF451E8D7}" type="pres">
      <dgm:prSet presAssocID="{A7438F18-152A-431A-9283-9F807B8B25FF}" presName="lastNode" presStyleLbl="node1" presStyleIdx="2" presStyleCnt="3" custScaleX="70485" custScaleY="56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ECD6C-EE4B-4B25-90A9-C57DBC866163}" type="presOf" srcId="{125978E4-F1C5-4624-8CF7-35307F6849B5}" destId="{B96DC892-21AE-488B-B5BB-0B9BF451E8D7}" srcOrd="0" destOrd="0" presId="urn:microsoft.com/office/officeart/2005/8/layout/equation2"/>
    <dgm:cxn modelId="{3BC5B886-D33C-49BD-BFEA-EF00CBF2F68D}" type="presOf" srcId="{B0FA9C3E-EE7F-4D27-98F1-15EE2C95F917}" destId="{C615E6F2-F025-497F-A510-289AEA668D51}" srcOrd="1" destOrd="0" presId="urn:microsoft.com/office/officeart/2005/8/layout/equation2"/>
    <dgm:cxn modelId="{719707F7-3667-42C3-94A0-BF4380E61D26}" srcId="{A7438F18-152A-431A-9283-9F807B8B25FF}" destId="{EBEE4B90-D36C-4894-B17D-94572000DFED}" srcOrd="1" destOrd="0" parTransId="{ABD02096-0B7C-4048-BE53-8519E0808D2F}" sibTransId="{B0FA9C3E-EE7F-4D27-98F1-15EE2C95F917}"/>
    <dgm:cxn modelId="{44C7D0DC-BF2A-4BC4-8665-97CD5A6BF9EC}" type="presOf" srcId="{9F1DCDB1-93EC-4256-9E26-16A5F54742C7}" destId="{AB7DB1A9-552E-41B1-ACFE-C4C394543669}" srcOrd="0" destOrd="0" presId="urn:microsoft.com/office/officeart/2005/8/layout/equation2"/>
    <dgm:cxn modelId="{05FBDEC0-F87B-491C-A85B-F1DAF2E58886}" type="presOf" srcId="{B0FA9C3E-EE7F-4D27-98F1-15EE2C95F917}" destId="{3692F5CE-91EB-4DFF-AEF3-2698931CADD1}" srcOrd="0" destOrd="0" presId="urn:microsoft.com/office/officeart/2005/8/layout/equation2"/>
    <dgm:cxn modelId="{1584FEA6-D00B-415D-B009-84C38E8ADF26}" type="presOf" srcId="{470F4F9E-B8B9-4519-9474-3D466BE13F82}" destId="{87044276-44AB-42E8-8609-A4EF2FC7DA16}" srcOrd="0" destOrd="0" presId="urn:microsoft.com/office/officeart/2005/8/layout/equation2"/>
    <dgm:cxn modelId="{9671125D-C357-4AF5-A094-908E6CEE6BA9}" srcId="{A7438F18-152A-431A-9283-9F807B8B25FF}" destId="{470F4F9E-B8B9-4519-9474-3D466BE13F82}" srcOrd="0" destOrd="0" parTransId="{0F04013D-AC70-4251-8A2A-5C28278D5315}" sibTransId="{9F1DCDB1-93EC-4256-9E26-16A5F54742C7}"/>
    <dgm:cxn modelId="{FBA7D994-B7C4-46CF-9DC7-8FCD005EF8A8}" srcId="{A7438F18-152A-431A-9283-9F807B8B25FF}" destId="{125978E4-F1C5-4624-8CF7-35307F6849B5}" srcOrd="2" destOrd="0" parTransId="{F353FE35-4A25-4D77-8B2D-A7EB762A7DD3}" sibTransId="{E154CC60-DB79-4725-BE2E-B6D392414982}"/>
    <dgm:cxn modelId="{3276698F-F268-4CB8-B96E-677E1913E3E4}" type="presOf" srcId="{EBEE4B90-D36C-4894-B17D-94572000DFED}" destId="{05A21082-FB63-415B-A513-4E3FF028C6EB}" srcOrd="0" destOrd="0" presId="urn:microsoft.com/office/officeart/2005/8/layout/equation2"/>
    <dgm:cxn modelId="{7039B212-B26C-45E5-BABD-13D5CC4B0836}" type="presOf" srcId="{A7438F18-152A-431A-9283-9F807B8B25FF}" destId="{E4479B07-6F68-4CCD-AAF4-4D981372BFF8}" srcOrd="0" destOrd="0" presId="urn:microsoft.com/office/officeart/2005/8/layout/equation2"/>
    <dgm:cxn modelId="{4C894DCB-1B02-4BEC-8DD9-15ED45E5E8B1}" type="presParOf" srcId="{E4479B07-6F68-4CCD-AAF4-4D981372BFF8}" destId="{78988DCF-5269-4D63-89E4-F3D39E6E56F9}" srcOrd="0" destOrd="0" presId="urn:microsoft.com/office/officeart/2005/8/layout/equation2"/>
    <dgm:cxn modelId="{974156F8-9A54-4DAF-8263-E44A18BDC30A}" type="presParOf" srcId="{78988DCF-5269-4D63-89E4-F3D39E6E56F9}" destId="{87044276-44AB-42E8-8609-A4EF2FC7DA16}" srcOrd="0" destOrd="0" presId="urn:microsoft.com/office/officeart/2005/8/layout/equation2"/>
    <dgm:cxn modelId="{F5181F49-49F6-4312-9C97-CBA7748D0FBE}" type="presParOf" srcId="{78988DCF-5269-4D63-89E4-F3D39E6E56F9}" destId="{E64B789B-7410-49A5-8402-C6BE0CAC979A}" srcOrd="1" destOrd="0" presId="urn:microsoft.com/office/officeart/2005/8/layout/equation2"/>
    <dgm:cxn modelId="{172B428B-317E-42B8-96B4-6E2CCC940A06}" type="presParOf" srcId="{78988DCF-5269-4D63-89E4-F3D39E6E56F9}" destId="{AB7DB1A9-552E-41B1-ACFE-C4C394543669}" srcOrd="2" destOrd="0" presId="urn:microsoft.com/office/officeart/2005/8/layout/equation2"/>
    <dgm:cxn modelId="{1CE74615-5ECB-428B-A8CC-9C31D9F67D1C}" type="presParOf" srcId="{78988DCF-5269-4D63-89E4-F3D39E6E56F9}" destId="{CCBC2F5C-FB6B-479A-AC75-8713D58FD0BB}" srcOrd="3" destOrd="0" presId="urn:microsoft.com/office/officeart/2005/8/layout/equation2"/>
    <dgm:cxn modelId="{4C148BC8-D085-44BD-9D15-2E231A57AAAE}" type="presParOf" srcId="{78988DCF-5269-4D63-89E4-F3D39E6E56F9}" destId="{05A21082-FB63-415B-A513-4E3FF028C6EB}" srcOrd="4" destOrd="0" presId="urn:microsoft.com/office/officeart/2005/8/layout/equation2"/>
    <dgm:cxn modelId="{870CF889-4ECD-4A80-88BC-9FFD9EEBDDF8}" type="presParOf" srcId="{E4479B07-6F68-4CCD-AAF4-4D981372BFF8}" destId="{3692F5CE-91EB-4DFF-AEF3-2698931CADD1}" srcOrd="1" destOrd="0" presId="urn:microsoft.com/office/officeart/2005/8/layout/equation2"/>
    <dgm:cxn modelId="{DE23A215-4B5A-488A-B93A-1A560236C2D0}" type="presParOf" srcId="{3692F5CE-91EB-4DFF-AEF3-2698931CADD1}" destId="{C615E6F2-F025-497F-A510-289AEA668D51}" srcOrd="0" destOrd="0" presId="urn:microsoft.com/office/officeart/2005/8/layout/equation2"/>
    <dgm:cxn modelId="{F6593A96-5432-44D8-8500-63714C4C2950}" type="presParOf" srcId="{E4479B07-6F68-4CCD-AAF4-4D981372BFF8}" destId="{B96DC892-21AE-488B-B5BB-0B9BF451E8D7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44276-44AB-42E8-8609-A4EF2FC7DA16}">
      <dsp:nvSpPr>
        <dsp:cNvPr id="0" name=""/>
        <dsp:cNvSpPr/>
      </dsp:nvSpPr>
      <dsp:spPr>
        <a:xfrm>
          <a:off x="298378" y="293"/>
          <a:ext cx="2889473" cy="1758138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OPSYEN SBPA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98378" y="293"/>
        <a:ext cx="2889473" cy="1758138"/>
      </dsp:txXfrm>
    </dsp:sp>
    <dsp:sp modelId="{AB7DB1A9-552E-41B1-ACFE-C4C394543669}">
      <dsp:nvSpPr>
        <dsp:cNvPr id="0" name=""/>
        <dsp:cNvSpPr/>
      </dsp:nvSpPr>
      <dsp:spPr>
        <a:xfrm>
          <a:off x="1070529" y="1946755"/>
          <a:ext cx="1345171" cy="1345171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1070529" y="1946755"/>
        <a:ext cx="1345171" cy="1345171"/>
      </dsp:txXfrm>
    </dsp:sp>
    <dsp:sp modelId="{05A21082-FB63-415B-A513-4E3FF028C6EB}">
      <dsp:nvSpPr>
        <dsp:cNvPr id="0" name=""/>
        <dsp:cNvSpPr/>
      </dsp:nvSpPr>
      <dsp:spPr>
        <a:xfrm>
          <a:off x="315876" y="3480250"/>
          <a:ext cx="2854476" cy="2064072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UMUR PERSARAAN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15876" y="3480250"/>
        <a:ext cx="2854476" cy="2064072"/>
      </dsp:txXfrm>
    </dsp:sp>
    <dsp:sp modelId="{3692F5CE-91EB-4DFF-AEF3-2698931CADD1}">
      <dsp:nvSpPr>
        <dsp:cNvPr id="0" name=""/>
        <dsp:cNvSpPr/>
      </dsp:nvSpPr>
      <dsp:spPr>
        <a:xfrm>
          <a:off x="3384043" y="1728189"/>
          <a:ext cx="1040920" cy="208823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>
            <a:latin typeface="Arial" pitchFamily="34" charset="0"/>
            <a:cs typeface="Arial" pitchFamily="34" charset="0"/>
          </a:endParaRPr>
        </a:p>
      </dsp:txBody>
      <dsp:txXfrm>
        <a:off x="3384043" y="1728189"/>
        <a:ext cx="1040920" cy="2088236"/>
      </dsp:txXfrm>
    </dsp:sp>
    <dsp:sp modelId="{B96DC892-21AE-488B-B5BB-0B9BF451E8D7}">
      <dsp:nvSpPr>
        <dsp:cNvPr id="0" name=""/>
        <dsp:cNvSpPr/>
      </dsp:nvSpPr>
      <dsp:spPr>
        <a:xfrm>
          <a:off x="4579408" y="1470275"/>
          <a:ext cx="3269461" cy="2604065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itchFamily="34" charset="0"/>
              <a:cs typeface="Arial" pitchFamily="34" charset="0"/>
            </a:rPr>
            <a:t>OPSYEN</a:t>
          </a:r>
          <a:endParaRPr lang="en-US" sz="4000" kern="1200" dirty="0">
            <a:latin typeface="Arial" pitchFamily="34" charset="0"/>
            <a:cs typeface="Arial" pitchFamily="34" charset="0"/>
          </a:endParaRPr>
        </a:p>
      </dsp:txBody>
      <dsp:txXfrm>
        <a:off x="4579408" y="1470275"/>
        <a:ext cx="3269461" cy="260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DAB00E-2986-4D68-AA07-A338FD52B332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CAB186-F95F-4425-9CAC-FD13196D3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62ED5E-1545-4AB0-82AE-6A149BAC23F9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0AAF8A-16C2-4520-B5DE-C61C5D561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41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B45F1-2F0D-4843-89F0-DC8B8A0447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D31F9-A23A-491D-9AB0-CDDCAAB227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C1069-04F2-4602-A250-2603CA60F9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171F6-E191-4366-9E8B-FF79135804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1AE5D-8E92-465A-8B0A-8BF6457674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163" indent="-227163">
              <a:buFont typeface="Calibri" pitchFamily="34" charset="0"/>
              <a:buAutoNum type="arabicPeriod"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ACCDE-7C08-46EA-9D7D-6FAD332428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9A6D7-C141-404D-981B-F537C93239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FF77D-FA6E-4C1B-8C43-320CF68565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FF77D-FA6E-4C1B-8C43-320CF68565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0C4-AD6E-4B35-8FD7-847BDF3F2BAF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DC5C-5199-47E3-8825-A6ACA8039837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F456-EFCC-4AF1-9B8C-68C3979AA0F0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21DB-6E28-4896-88AA-AAF504A852FC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EFE7-33D6-476B-8BF0-81CA69270CF5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154-F08B-4530-A6FD-C00BBB6C6D28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EC3-368D-43FD-97A8-FF9F5D5D879A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1D60-C075-4455-9704-97F3B1692F25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827B-A17E-4984-962C-40CE389F9899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304F-B913-48C9-9216-BE90562E2509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1C48-22B7-4267-9645-376E74299869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9618FA-1C9A-472E-B250-DB3E926D7CF8}" type="datetime1">
              <a:rPr lang="en-US" smtClean="0"/>
              <a:pPr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2476ED-5FCE-4001-A0A3-1919B3319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Opsyen%20SBPA%2030112011/Opsyen%20Awam%20Lampiran%20G%20-%20M/J/Lampiran%20J1%20dan%20J3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Opsyen%20SBPA%2030112011/Opsyen%20Guru/LAMPIRAN%20H/Lampiran%20H1H324112011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Opsyen%20SBPA%2030112011/Opsyen%20Guru/LAMPIRAN%20J/LampiranJ1J325112011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Opsyen%20SBPA%2030112011/Opsyen%20Awam%20Lampiran%20G%20-%20M/H/Lampiran%20H1%20dan%20H3.docx" TargetMode="External"/><Relationship Id="rId5" Type="http://schemas.openxmlformats.org/officeDocument/2006/relationships/slide" Target="slide49.xml"/><Relationship Id="rId4" Type="http://schemas.openxmlformats.org/officeDocument/2006/relationships/hyperlink" Target="Opsyen%20SBPA%2030112011/Opsyen%20Guru/LAMPIRAN%20G/LampiranG1G322112011.doc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hyperlink" Target="Opsyen%20SBPA%2030112011/Opsyen%20Awam%20Lampiran%20G%20-%20M/K/Lampiran%20K1%20dan%20K3.docx" TargetMode="External"/><Relationship Id="rId4" Type="http://schemas.openxmlformats.org/officeDocument/2006/relationships/hyperlink" Target="Opsyen%20SBPA%2030112011/Opsyen%20Awam%20Lampiran%20G%20-%20M/J/Lampiran%20J1%20dan%20J3.do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Opsyen%20SBPA%2030112011/Opsyen%20Awam%20Lampiran%20G%20-%20M/L/Lampiran%20L1%20dan%20L3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4.png"/><Relationship Id="rId4" Type="http://schemas.openxmlformats.org/officeDocument/2006/relationships/hyperlink" Target="Opsyen%20SBPA%2030112011/Opsyen%20Awam%20Lampiran%20G%20-%20M/M/Lampiran%20M1%20dan%20M3.doc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Opsyen%20SBPA%2030112011/Opsyen%20Awam%20Lampiran%20G%20-%20M/L/Lampiran%20L1%20dan%20L3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4.png"/><Relationship Id="rId4" Type="http://schemas.openxmlformats.org/officeDocument/2006/relationships/hyperlink" Target="Opsyen%20SBPA%2030112011/Opsyen%20Awam%20Lampiran%20G%20-%20M/M/Lampiran%20M1%20dan%20M3.doc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857892"/>
            <a:ext cx="6400800" cy="4514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BAHAGIAN PENGURUSAN SUMBER MANUSIA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2296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Black" pitchFamily="34" charset="0"/>
              </a:rPr>
              <a:t>PENAWARAN OPSYEN</a:t>
            </a:r>
            <a:endParaRPr lang="en-US" sz="6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4" descr="gov c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RINGKASAN SKIM PERKHIDMATAN DAN PENGGUNAAN BORANG - GURU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9656877"/>
              </p:ext>
            </p:extLst>
          </p:nvPr>
        </p:nvGraphicFramePr>
        <p:xfrm>
          <a:off x="395536" y="1556792"/>
          <a:ext cx="8208912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241"/>
                <a:gridCol w="2713159"/>
                <a:gridCol w="1800200"/>
                <a:gridCol w="2808312"/>
              </a:tblGrid>
              <a:tr h="417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BIL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KATEGORI </a:t>
                      </a:r>
                      <a:r>
                        <a:rPr lang="ms-MY" sz="1800" b="1" dirty="0">
                          <a:latin typeface="Arial"/>
                          <a:ea typeface="Calibri"/>
                          <a:cs typeface="Times New Roman"/>
                        </a:rPr>
                        <a:t>GURU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JENIS </a:t>
                      </a:r>
                      <a:r>
                        <a:rPr lang="ms-MY" sz="1800" b="1" dirty="0">
                          <a:latin typeface="Arial"/>
                          <a:ea typeface="Calibri"/>
                          <a:cs typeface="Times New Roman"/>
                        </a:rPr>
                        <a:t>BORANG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CATATAN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</a:tr>
              <a:tr h="3903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PPP 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yang</a:t>
                      </a:r>
                      <a:r>
                        <a:rPr lang="ms-MY" sz="1800" baseline="0" dirty="0" smtClean="0">
                          <a:latin typeface="Arial"/>
                          <a:ea typeface="Calibri"/>
                          <a:cs typeface="Times New Roman"/>
                        </a:rPr>
                        <a:t> digabungkan, dinaiktaraf,penarafan  semula atau pemansuhan  fungsi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DGA29 / DG 2-1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DGA32 / DG 2-2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DGA34 / DG 2-3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DGA38 / DG 2-5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DG41 / DG 1-1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DG44 / DG 1-2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DG48 / DG 1-4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DG52 / DG 1-5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DG54 / DG 1-6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Borang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G1 </a:t>
                      </a: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– G4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RINGKASAN SKIM PERKHIDMATAN DAN PENGGUNAAN BORANG – GURU </a:t>
            </a: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</a:rPr>
              <a:t>samb</a:t>
            </a:r>
            <a:r>
              <a:rPr lang="en-US" sz="1600" b="1" dirty="0" smtClean="0">
                <a:solidFill>
                  <a:schemeClr val="tx1"/>
                </a:solidFill>
              </a:rPr>
              <a:t>..)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5894889"/>
              </p:ext>
            </p:extLst>
          </p:nvPr>
        </p:nvGraphicFramePr>
        <p:xfrm>
          <a:off x="395536" y="1317643"/>
          <a:ext cx="8280920" cy="475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632"/>
                <a:gridCol w="2909512"/>
                <a:gridCol w="1566661"/>
                <a:gridCol w="2984115"/>
              </a:tblGrid>
              <a:tr h="584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BIL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KATEGORI </a:t>
                      </a:r>
                      <a:r>
                        <a:rPr lang="ms-MY" sz="1800" b="1" dirty="0">
                          <a:latin typeface="Arial"/>
                          <a:ea typeface="Calibri"/>
                          <a:cs typeface="Times New Roman"/>
                        </a:rPr>
                        <a:t>GURU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JENIS </a:t>
                      </a:r>
                      <a:r>
                        <a:rPr lang="ms-MY" sz="1800" b="1" dirty="0">
                          <a:latin typeface="Arial"/>
                          <a:ea typeface="Calibri"/>
                          <a:cs typeface="Times New Roman"/>
                        </a:rPr>
                        <a:t>BORANG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latin typeface="Arial"/>
                          <a:ea typeface="Calibri"/>
                          <a:cs typeface="Times New Roman"/>
                        </a:rPr>
                        <a:t>CATATAN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</a:tr>
              <a:tr h="209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PPP DG17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(PPP yang memenuhi syarat skim perkhidmatan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Borang 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H1 </a:t>
                      </a: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H4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Lulus kepujian Bahasa Melayu di peringkat SPM ; atau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Hadir dengan jayanya Kursus Peningkatan Profesionalisme Keguruan 12 minggu dan mencapai umur 50 tahun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PPP DG17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(PPP yang belum memenuhi syarat skim perkhidmatan)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Borang 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J1 </a:t>
                      </a:r>
                      <a:r>
                        <a:rPr lang="ms-MY" sz="1800" dirty="0"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ms-MY" sz="1800" dirty="0" smtClean="0">
                          <a:latin typeface="Arial"/>
                          <a:ea typeface="Calibri"/>
                          <a:cs typeface="Times New Roman"/>
                        </a:rPr>
                        <a:t>J4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RINGKASAN SKIM PERKHIDMATAN DAN PENGGUNAAN BORANG </a:t>
            </a:r>
            <a:r>
              <a:rPr lang="en-US" sz="2400" b="1" dirty="0">
                <a:solidFill>
                  <a:schemeClr val="tx1"/>
                </a:solidFill>
              </a:rPr>
              <a:t>– GURU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sz="1600" b="1" dirty="0" err="1">
                <a:solidFill>
                  <a:schemeClr val="tx1"/>
                </a:solidFill>
              </a:rPr>
              <a:t>samb</a:t>
            </a:r>
            <a:r>
              <a:rPr lang="en-US" sz="1600" b="1" dirty="0">
                <a:solidFill>
                  <a:schemeClr val="tx1"/>
                </a:solidFill>
              </a:rPr>
              <a:t>..)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7689531"/>
              </p:ext>
            </p:extLst>
          </p:nvPr>
        </p:nvGraphicFramePr>
        <p:xfrm>
          <a:off x="539552" y="1340768"/>
          <a:ext cx="8064896" cy="443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520280"/>
                <a:gridCol w="1656184"/>
                <a:gridCol w="3096344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BIL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KATEGORI </a:t>
                      </a:r>
                      <a:r>
                        <a:rPr lang="ms-MY" sz="1800" dirty="0"/>
                        <a:t>GURU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JENIS </a:t>
                      </a:r>
                      <a:r>
                        <a:rPr lang="ms-MY" sz="1800" dirty="0"/>
                        <a:t>BORANG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CATATAN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4.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PPP </a:t>
                      </a:r>
                      <a:r>
                        <a:rPr lang="ms-MY" sz="1800" dirty="0"/>
                        <a:t>DG 27 (KUP)</a:t>
                      </a:r>
                      <a:endParaRPr lang="en-US" sz="1800" dirty="0"/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/>
                        <a:t>(PPP yang memenuhi syarat skim perkhidmatan)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Borang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H1 </a:t>
                      </a:r>
                      <a:r>
                        <a:rPr lang="ms-MY" sz="1800" dirty="0"/>
                        <a:t>– </a:t>
                      </a:r>
                      <a:r>
                        <a:rPr lang="ms-MY" sz="1800" dirty="0" smtClean="0"/>
                        <a:t>H4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PP </a:t>
                      </a:r>
                      <a:r>
                        <a:rPr lang="ms-MY" sz="1800" dirty="0"/>
                        <a:t>6/1999 – memilih opsyen PPPLD di bawah PP 6/1999 berkuatkuasa mulai 1 Julai 1999</a:t>
                      </a:r>
                      <a:endParaRPr lang="en-US" sz="1800" dirty="0"/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/>
                        <a:t>Sah </a:t>
                      </a:r>
                      <a:r>
                        <a:rPr lang="ms-MY" sz="1800" dirty="0" smtClean="0"/>
                        <a:t>jawatan;</a:t>
                      </a:r>
                      <a:endParaRPr lang="en-US" sz="1800" dirty="0"/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/>
                        <a:t>Telah berkhidmat 3 </a:t>
                      </a:r>
                      <a:r>
                        <a:rPr lang="ms-MY" sz="1800" dirty="0" smtClean="0"/>
                        <a:t>tahun;</a:t>
                      </a:r>
                      <a:endParaRPr lang="en-US" sz="1800" dirty="0"/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/>
                        <a:t>Berada di matagaji P1T4 dengan syarat memilih </a:t>
                      </a:r>
                      <a:r>
                        <a:rPr lang="ms-MY" sz="1800" dirty="0" smtClean="0"/>
                        <a:t>opsyen; dan</a:t>
                      </a:r>
                      <a:endParaRPr lang="en-US" sz="1800" dirty="0"/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800" dirty="0"/>
                        <a:t>Umur tidak melebihi 54 </a:t>
                      </a:r>
                      <a:r>
                        <a:rPr lang="ms-MY" sz="1800" dirty="0" smtClean="0"/>
                        <a:t>tahun.</a:t>
                      </a:r>
                      <a:endParaRPr lang="en-US" sz="18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/>
                    </a:p>
                  </a:txBody>
                  <a:tcPr marL="53318" marR="53318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5.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/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/>
                        <a:t>PPP DG 27 (KUP)</a:t>
                      </a:r>
                      <a:endParaRPr lang="en-US" sz="1800" dirty="0"/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/>
                        <a:t>(PPP yang belum memenuhi syarat skim perkhidmatan)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8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/>
                        <a:t>Borang </a:t>
                      </a:r>
                      <a:endParaRPr lang="ms-MY" sz="18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800" dirty="0" smtClean="0"/>
                        <a:t>J1 </a:t>
                      </a:r>
                      <a:r>
                        <a:rPr lang="ms-MY" sz="1800" dirty="0"/>
                        <a:t>– </a:t>
                      </a:r>
                      <a:r>
                        <a:rPr lang="ms-MY" sz="1800" dirty="0" smtClean="0"/>
                        <a:t>J4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643966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SKIM PERKHIDMATAN DIGABUNGKAN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SEMASA SBPA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81425" y="3641725"/>
            <a:ext cx="762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3400" y="1600200"/>
            <a:ext cx="1638300" cy="4257692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2500" y="2819400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6" y="4714884"/>
            <a:ext cx="10668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</a:p>
        </p:txBody>
      </p:sp>
      <p:cxnSp>
        <p:nvCxnSpPr>
          <p:cNvPr id="14" name="Elbow Connector 13"/>
          <p:cNvCxnSpPr>
            <a:stCxn id="9" idx="1"/>
            <a:endCxn id="10" idx="1"/>
          </p:cNvCxnSpPr>
          <p:nvPr/>
        </p:nvCxnSpPr>
        <p:spPr>
          <a:xfrm rot="10800000" flipV="1">
            <a:off x="4714876" y="3009900"/>
            <a:ext cx="47624" cy="1895484"/>
          </a:xfrm>
          <a:prstGeom prst="bentConnector3">
            <a:avLst>
              <a:gd name="adj1" fmla="val 58001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000" y="3033713"/>
            <a:ext cx="1981200" cy="1200329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PENDIDIKAN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6096000" y="2285993"/>
            <a:ext cx="2476528" cy="1200329"/>
          </a:xfrm>
          <a:prstGeom prst="rect">
            <a:avLst/>
          </a:prstGeom>
          <a:gradFill flip="none"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DG2-1 / DG 2-2 / DG 2-3 / DG 2-5 / </a:t>
            </a:r>
          </a:p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DG1-1 / DG 1-2 / DG 1-4 / 1-5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TextBox 21"/>
          <p:cNvSpPr txBox="1">
            <a:spLocks noChangeArrowheads="1"/>
          </p:cNvSpPr>
          <p:nvPr/>
        </p:nvSpPr>
        <p:spPr bwMode="auto">
          <a:xfrm>
            <a:off x="6286512" y="4071942"/>
            <a:ext cx="2286016" cy="64633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Kekal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1125" indent="-111125">
              <a:buFont typeface="Arial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Terima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gaji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SSM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133600" y="3609975"/>
            <a:ext cx="7239000" cy="476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5867400" y="2906713"/>
            <a:ext cx="2286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86446" y="4714884"/>
            <a:ext cx="357190" cy="30003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4400550" y="1851025"/>
            <a:ext cx="1524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14282" y="4143380"/>
            <a:ext cx="1857388" cy="1200329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DGA29 / 32 / 34 / 38 /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DG41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44 /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48/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 / 54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286512" y="4929198"/>
            <a:ext cx="2286016" cy="1200329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KUP DGA29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32 / 34 / 38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KUP DG41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44 / 48 52 / 54</a:t>
            </a:r>
          </a:p>
        </p:txBody>
      </p:sp>
      <p:sp>
        <p:nvSpPr>
          <p:cNvPr id="25" name="Oval 24">
            <a:hlinkClick r:id="rId3" action="ppaction://hlinkfile"/>
          </p:cNvPr>
          <p:cNvSpPr/>
          <p:nvPr/>
        </p:nvSpPr>
        <p:spPr>
          <a:xfrm>
            <a:off x="2428860" y="3286124"/>
            <a:ext cx="1643062" cy="7080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Black" pitchFamily="34" charset="0"/>
              </a:rPr>
              <a:t>G1-G4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67714" cy="7670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SKIM </a:t>
            </a:r>
            <a:r>
              <a:rPr lang="en-US" sz="2800" b="1" dirty="0" err="1" smtClean="0">
                <a:solidFill>
                  <a:schemeClr val="tx1"/>
                </a:solidFill>
              </a:rPr>
              <a:t>PERKHIDMATAN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JUMUD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SEBELUM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SBPA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5233988"/>
            <a:ext cx="8382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29000" y="3100388"/>
            <a:ext cx="1066800" cy="23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6575" y="1316038"/>
            <a:ext cx="1752600" cy="5389562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724400" y="2454275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24400" y="3159125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724400" y="4583113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724400" y="6191250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</a:p>
        </p:txBody>
      </p:sp>
      <p:cxnSp>
        <p:nvCxnSpPr>
          <p:cNvPr id="11" name="Elbow Connector 10"/>
          <p:cNvCxnSpPr>
            <a:stCxn id="7" idx="1"/>
            <a:endCxn id="8" idx="1"/>
          </p:cNvCxnSpPr>
          <p:nvPr/>
        </p:nvCxnSpPr>
        <p:spPr>
          <a:xfrm rot="10800000" flipV="1">
            <a:off x="4724400" y="2644775"/>
            <a:ext cx="1588" cy="70485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4724400" y="4773613"/>
            <a:ext cx="1588" cy="1608137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2667000" y="2616200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 Syarat</a:t>
            </a:r>
          </a:p>
        </p:txBody>
      </p: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2667000" y="4687888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 Cukup Syarat</a:t>
            </a:r>
          </a:p>
        </p:txBody>
      </p:sp>
      <p:cxnSp>
        <p:nvCxnSpPr>
          <p:cNvPr id="16" name="Elbow Connector 15"/>
          <p:cNvCxnSpPr>
            <a:stCxn id="14" idx="1"/>
            <a:endCxn id="15" idx="1"/>
          </p:cNvCxnSpPr>
          <p:nvPr/>
        </p:nvCxnSpPr>
        <p:spPr>
          <a:xfrm rot="10800000" flipV="1">
            <a:off x="2667000" y="2878138"/>
            <a:ext cx="12700" cy="2071687"/>
          </a:xfrm>
          <a:prstGeom prst="bentConnector3">
            <a:avLst>
              <a:gd name="adj1" fmla="val 180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3559175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84938" y="5265737"/>
            <a:ext cx="2514600" cy="603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32763" y="4106863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CUKUP SYARAT</a:t>
            </a:r>
          </a:p>
        </p:txBody>
      </p:sp>
      <p:sp>
        <p:nvSpPr>
          <p:cNvPr id="18450" name="TextBox 93"/>
          <p:cNvSpPr txBox="1">
            <a:spLocks noChangeArrowheads="1"/>
          </p:cNvSpPr>
          <p:nvPr/>
        </p:nvSpPr>
        <p:spPr bwMode="auto">
          <a:xfrm>
            <a:off x="7924800" y="4583113"/>
            <a:ext cx="1143000" cy="276225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just">
              <a:buFont typeface="Arial" charset="0"/>
              <a:buChar char="•"/>
            </a:pPr>
            <a:r>
              <a:rPr lang="en-US" sz="1200" b="1">
                <a:latin typeface="Arial" pitchFamily="34" charset="0"/>
                <a:cs typeface="Arial" pitchFamily="34" charset="0"/>
              </a:rPr>
              <a:t>PPP DG2-1</a:t>
            </a:r>
          </a:p>
        </p:txBody>
      </p:sp>
      <p:sp>
        <p:nvSpPr>
          <p:cNvPr id="18451" name="TextBox 108"/>
          <p:cNvSpPr txBox="1">
            <a:spLocks noChangeArrowheads="1"/>
          </p:cNvSpPr>
          <p:nvPr/>
        </p:nvSpPr>
        <p:spPr bwMode="auto">
          <a:xfrm>
            <a:off x="6413500" y="4114800"/>
            <a:ext cx="1219200" cy="16002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PPP DG2-1 (KUP DGA29)</a:t>
            </a:r>
          </a:p>
          <a:p>
            <a:pPr marL="111125" indent="-111125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Gaji bayangan PPPLD SBPA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689850" y="4718050"/>
            <a:ext cx="2286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53" name="TextBox 121"/>
          <p:cNvSpPr txBox="1">
            <a:spLocks noChangeArrowheads="1"/>
          </p:cNvSpPr>
          <p:nvPr/>
        </p:nvSpPr>
        <p:spPr bwMode="auto">
          <a:xfrm>
            <a:off x="6457950" y="2212975"/>
            <a:ext cx="1771650" cy="523875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just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Masuk SBPA</a:t>
            </a:r>
          </a:p>
          <a:p>
            <a:pPr marL="169863" indent="-169863" algn="just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PPP DG2-1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867400" y="2540000"/>
            <a:ext cx="533400" cy="127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94"/>
          <p:cNvSpPr txBox="1">
            <a:spLocks noChangeArrowheads="1"/>
          </p:cNvSpPr>
          <p:nvPr/>
        </p:nvSpPr>
        <p:spPr bwMode="auto">
          <a:xfrm>
            <a:off x="6477000" y="3182938"/>
            <a:ext cx="21336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sp>
        <p:nvSpPr>
          <p:cNvPr id="18456" name="TextBox 96"/>
          <p:cNvSpPr txBox="1">
            <a:spLocks noChangeArrowheads="1"/>
          </p:cNvSpPr>
          <p:nvPr/>
        </p:nvSpPr>
        <p:spPr bwMode="auto">
          <a:xfrm>
            <a:off x="152400" y="4572000"/>
            <a:ext cx="1981200" cy="276225"/>
          </a:xfrm>
          <a:prstGeom prst="rect">
            <a:avLst/>
          </a:prstGeom>
          <a:gradFill rotWithShape="1">
            <a:gsLst>
              <a:gs pos="0">
                <a:srgbClr val="3F1260"/>
              </a:gs>
              <a:gs pos="50000">
                <a:srgbClr val="5E1F8D"/>
              </a:gs>
              <a:gs pos="100000">
                <a:srgbClr val="7128A8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8457" name="TextBox 102"/>
          <p:cNvSpPr txBox="1">
            <a:spLocks noChangeArrowheads="1"/>
          </p:cNvSpPr>
          <p:nvPr/>
        </p:nvSpPr>
        <p:spPr bwMode="auto">
          <a:xfrm>
            <a:off x="4246563" y="1828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 Black" pitchFamily="34" charset="0"/>
              </a:rPr>
              <a:t>PPP</a:t>
            </a:r>
          </a:p>
          <a:p>
            <a:pPr algn="ctr"/>
            <a:r>
              <a:rPr lang="en-US" sz="1200">
                <a:latin typeface="Arial Black" pitchFamily="34" charset="0"/>
              </a:rPr>
              <a:t>DG2-1 (PPPLD DGA29)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867400" y="3276600"/>
            <a:ext cx="5334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67400" y="4719638"/>
            <a:ext cx="5334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867400" y="6318250"/>
            <a:ext cx="533400" cy="1587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94"/>
          <p:cNvSpPr txBox="1">
            <a:spLocks noChangeArrowheads="1"/>
          </p:cNvSpPr>
          <p:nvPr/>
        </p:nvSpPr>
        <p:spPr bwMode="auto">
          <a:xfrm>
            <a:off x="6477000" y="6172200"/>
            <a:ext cx="20574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451100" y="3962400"/>
            <a:ext cx="6858000" cy="174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464" name="TextBox 69"/>
          <p:cNvSpPr txBox="1">
            <a:spLocks noChangeArrowheads="1"/>
          </p:cNvSpPr>
          <p:nvPr/>
        </p:nvSpPr>
        <p:spPr bwMode="auto">
          <a:xfrm>
            <a:off x="2433638" y="2108200"/>
            <a:ext cx="161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 Black" pitchFamily="34" charset="0"/>
              </a:rPr>
              <a:t>KUP PPPBS DG27</a:t>
            </a:r>
          </a:p>
        </p:txBody>
      </p:sp>
      <p:sp>
        <p:nvSpPr>
          <p:cNvPr id="38" name="Oval 37">
            <a:hlinkClick r:id="rId3" action="ppaction://hlinkfile"/>
          </p:cNvPr>
          <p:cNvSpPr/>
          <p:nvPr/>
        </p:nvSpPr>
        <p:spPr>
          <a:xfrm>
            <a:off x="3738563" y="292735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H</a:t>
            </a:r>
          </a:p>
        </p:txBody>
      </p:sp>
      <p:sp>
        <p:nvSpPr>
          <p:cNvPr id="40" name="Oval 39">
            <a:hlinkClick r:id="rId4" action="ppaction://hlinkfile"/>
          </p:cNvPr>
          <p:cNvSpPr/>
          <p:nvPr/>
        </p:nvSpPr>
        <p:spPr>
          <a:xfrm>
            <a:off x="3738563" y="510540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3033713"/>
            <a:ext cx="1981200" cy="1477962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JUMUD SEBELUM SBPA</a:t>
            </a:r>
          </a:p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4486275" y="1382713"/>
            <a:ext cx="15240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sp>
        <p:nvSpPr>
          <p:cNvPr id="18469" name="TextBox 69"/>
          <p:cNvSpPr txBox="1">
            <a:spLocks noChangeArrowheads="1"/>
          </p:cNvSpPr>
          <p:nvPr/>
        </p:nvSpPr>
        <p:spPr bwMode="auto">
          <a:xfrm>
            <a:off x="228600" y="4568825"/>
            <a:ext cx="178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PPPBS DG27</a:t>
            </a:r>
          </a:p>
        </p:txBody>
      </p:sp>
      <p:pic>
        <p:nvPicPr>
          <p:cNvPr id="18470" name="Picture 38" descr="MC900434901(1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lbertus Extra Bold" pitchFamily="34" charset="0"/>
              </a:rPr>
              <a:t>PANDUAN PENGGUNAAN BORANG OPSYEN KEPADA BUKAN GURU</a:t>
            </a:r>
            <a:endParaRPr lang="en-US" b="1" dirty="0">
              <a:solidFill>
                <a:schemeClr val="tx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00034" y="285728"/>
            <a:ext cx="81439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SENARAI LAMPIRAN BORANG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OPSYEN - BUKAN GURU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724508"/>
              </p:ext>
            </p:extLst>
          </p:nvPr>
        </p:nvGraphicFramePr>
        <p:xfrm>
          <a:off x="251520" y="914400"/>
          <a:ext cx="8568952" cy="524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125"/>
                <a:gridCol w="7259827"/>
              </a:tblGrid>
              <a:tr h="3262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BORANG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KATEGORI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48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G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 SKIM PERKHIDMATANNYA DIKEKALKAN                                                                 (PEGAWAI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YANG MEMENUHI SYARAT SKIM DI BAWAH SBPA)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484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H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 SKIM PERKHIDMATANNYA DIKEKALKAN                                               (PEGAWAI YANG BELUM MEMENUHI SYARAT SKIM DIBAWAH SBPA)</a:t>
                      </a:r>
                    </a:p>
                  </a:txBody>
                  <a:tcPr/>
                </a:tc>
              </a:tr>
              <a:tr h="6227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J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SKIM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PERKHIDMATAN YANG DIGABUNG, DINAIKTARAF, PENARAFAN SEMULA ATAU PEMANSUHAN FUNGSI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(PEGAWAI YANG TELAH MEMENUHI SYARAT SKIM PERKHIDMATAN DIBAWAH SBPA)</a:t>
                      </a:r>
                    </a:p>
                  </a:txBody>
                  <a:tcPr/>
                </a:tc>
              </a:tr>
              <a:tr h="97865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 SKIM PERKHIDMATAN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YANG DIGABUNG, DINAIKTARAF, PENARAFAN SEMULA ATAU PEMANSUHAN SKIM</a:t>
                      </a:r>
                    </a:p>
                    <a:p>
                      <a:pPr algn="just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(PEGAWAI YANG BELUM MEMENUHI SYARAT SKIM PERKHIDMATAN DIBAWAH SBPA)</a:t>
                      </a:r>
                    </a:p>
                  </a:txBody>
                  <a:tcPr/>
                </a:tc>
              </a:tr>
              <a:tr h="97865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 SKIM PERKHIDMATAN YANG DIJUMUDKAN SEBELUM PELAKSANAAN SBPA DAN DIHAPUSKAN JAWATANNYA</a:t>
                      </a: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(PEGAWAI YANG  MEMENUHI SYARAT SKIM PERKHIDMATAN DIBAWAH SBPA)</a:t>
                      </a:r>
                    </a:p>
                  </a:txBody>
                  <a:tcPr/>
                </a:tc>
              </a:tr>
              <a:tr h="97865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BORANG M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TAWARAN OPSYEN BAGI OPSYEN BAGI JAWATAN JUMUD SEBELUM PELAKSANAAN SBPA DAN DIHAPUSKAN JAWATAN</a:t>
                      </a: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(PEGAWAI YANG BELUM MEMENUHI SYARAT SKIM PERKHIDMATAN DIBAWAH SBPA)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7060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RINGKASAN SKIM PERKHIDMATAN DAN PENGGUNAAN BORANG – BUKAN GURU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256112647"/>
              </p:ext>
            </p:extLst>
          </p:nvPr>
        </p:nvGraphicFramePr>
        <p:xfrm>
          <a:off x="395536" y="1268760"/>
          <a:ext cx="8424936" cy="51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816424"/>
                <a:gridCol w="2088232"/>
                <a:gridCol w="1944216"/>
              </a:tblGrid>
              <a:tr h="434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KATEGORI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BORANG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98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Skim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Perkhidmatan</a:t>
                      </a:r>
                      <a:r>
                        <a:rPr lang="en-US" sz="1800" b="1" baseline="0" dirty="0" smtClean="0"/>
                        <a:t> Yang </a:t>
                      </a:r>
                      <a:r>
                        <a:rPr lang="en-US" sz="1800" b="1" baseline="0" dirty="0" err="1" smtClean="0"/>
                        <a:t>Dikekalkan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di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bawah</a:t>
                      </a:r>
                      <a:r>
                        <a:rPr lang="en-US" sz="1800" b="1" baseline="0" dirty="0" smtClean="0"/>
                        <a:t> SBPA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G1 – G4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4447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Tidak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H1-H4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16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Skim </a:t>
                      </a:r>
                      <a:r>
                        <a:rPr lang="en-US" sz="1800" b="1" dirty="0" err="1" smtClean="0"/>
                        <a:t>Perkhidmatan</a:t>
                      </a:r>
                      <a:r>
                        <a:rPr lang="en-US" sz="1800" b="1" dirty="0" smtClean="0"/>
                        <a:t> Yang </a:t>
                      </a:r>
                      <a:r>
                        <a:rPr lang="en-US" sz="1800" b="1" dirty="0" err="1" smtClean="0"/>
                        <a:t>Dijumudkan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Melalui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Penggabungan</a:t>
                      </a:r>
                      <a:r>
                        <a:rPr lang="en-US" sz="1800" b="1" baseline="0" dirty="0" smtClean="0"/>
                        <a:t> /</a:t>
                      </a:r>
                      <a:r>
                        <a:rPr lang="en-US" sz="1800" b="1" baseline="0" dirty="0" err="1" smtClean="0"/>
                        <a:t>Naiktaraf</a:t>
                      </a:r>
                      <a:r>
                        <a:rPr lang="en-US" sz="1800" b="1" baseline="0" dirty="0" smtClean="0"/>
                        <a:t>/</a:t>
                      </a:r>
                      <a:r>
                        <a:rPr lang="en-US" sz="1800" b="1" baseline="0" dirty="0" err="1" smtClean="0"/>
                        <a:t>Penarafan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Semula</a:t>
                      </a:r>
                      <a:r>
                        <a:rPr lang="en-US" sz="1800" b="1" baseline="0" dirty="0" smtClean="0"/>
                        <a:t>/</a:t>
                      </a:r>
                      <a:r>
                        <a:rPr lang="en-US" sz="1800" b="1" baseline="0" dirty="0" err="1" smtClean="0"/>
                        <a:t>Pemansuhan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Fungsi</a:t>
                      </a:r>
                      <a:r>
                        <a:rPr lang="en-US" sz="1800" b="1" baseline="0" dirty="0" smtClean="0"/>
                        <a:t> di </a:t>
                      </a:r>
                      <a:r>
                        <a:rPr lang="en-US" sz="1800" b="1" baseline="0" dirty="0" err="1" smtClean="0"/>
                        <a:t>bawah</a:t>
                      </a:r>
                      <a:r>
                        <a:rPr lang="en-US" sz="1800" b="1" baseline="0" dirty="0" smtClean="0"/>
                        <a:t> SBPA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J1-J4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62128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Tidak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K1-K4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24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b="1" dirty="0" smtClean="0"/>
                        <a:t>Skim </a:t>
                      </a:r>
                      <a:r>
                        <a:rPr lang="en-US" sz="1800" b="1" dirty="0" err="1" smtClean="0"/>
                        <a:t>Perkhidmatan</a:t>
                      </a:r>
                      <a:r>
                        <a:rPr lang="en-US" sz="1800" b="1" dirty="0" smtClean="0"/>
                        <a:t> Yang </a:t>
                      </a:r>
                      <a:r>
                        <a:rPr lang="en-US" sz="1800" b="1" dirty="0" err="1" smtClean="0"/>
                        <a:t>Dijumudkan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Sebelum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Tarikh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Kuatkuasa</a:t>
                      </a:r>
                      <a:r>
                        <a:rPr lang="en-US" sz="1800" b="1" dirty="0" smtClean="0"/>
                        <a:t> SBPA </a:t>
                      </a:r>
                      <a:r>
                        <a:rPr lang="en-US" sz="1800" b="1" dirty="0" err="1" smtClean="0"/>
                        <a:t>dan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Dihapuskan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Jawatannya</a:t>
                      </a:r>
                      <a:r>
                        <a:rPr lang="en-US" sz="1800" b="1" dirty="0" smtClean="0"/>
                        <a:t>.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L1-L4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1717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Tidak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M1-M4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DIKEKALKAN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8882181"/>
              </p:ext>
            </p:extLst>
          </p:nvPr>
        </p:nvGraphicFramePr>
        <p:xfrm>
          <a:off x="323528" y="764704"/>
          <a:ext cx="8568952" cy="5940665"/>
        </p:xfrm>
        <a:graphic>
          <a:graphicData uri="http://schemas.openxmlformats.org/drawingml/2006/table">
            <a:tbl>
              <a:tblPr/>
              <a:tblGrid>
                <a:gridCol w="1468963"/>
                <a:gridCol w="2347461"/>
                <a:gridCol w="2880320"/>
                <a:gridCol w="1872208"/>
              </a:tblGrid>
              <a:tr h="444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KLASIFIKASI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PERKHIDMATAN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4441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PENGURUSAN &amp;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PROFESIONAL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PEGAWAI TEKNOLOGI MAKLUMAT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PEGAWAI TEKNOLOGI MAKLUMAT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Penuhi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 </a:t>
                      </a: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Tidak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Memenuhi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ARKITEK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ARKITEK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JURUTERA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JURUTERA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JURUUKUR BAHAN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JURUUKUR BAHAN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UNDANG-UNDANG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UNDANG-UNDANG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TADBIR DAN DIPLOMATIK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TADBIR DAN DIPLOMATIK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HAL EHWAL ISLAM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HAL EHWAL ISLAM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PUSTAKAWAN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PUSTAKAWAN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PENERANGAN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PEGAWAI PENERANGAN</a:t>
                      </a: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33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PEGAWAI DIETETIK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PEGAWAI DIETETIK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33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AKAUNTAN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AKAUNTAN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33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JURUAUDIT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JURUAUDIT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DIKEKALKAN (</a:t>
            </a:r>
            <a:r>
              <a:rPr lang="en-US" sz="2400" b="1" dirty="0" err="1" smtClean="0">
                <a:solidFill>
                  <a:schemeClr val="tx1"/>
                </a:solidFill>
              </a:rPr>
              <a:t>samb</a:t>
            </a:r>
            <a:r>
              <a:rPr lang="en-US" sz="2400" b="1" dirty="0" smtClean="0">
                <a:solidFill>
                  <a:schemeClr val="tx1"/>
                </a:solidFill>
              </a:rPr>
              <a:t>..)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427344"/>
              </p:ext>
            </p:extLst>
          </p:nvPr>
        </p:nvGraphicFramePr>
        <p:xfrm>
          <a:off x="323528" y="764704"/>
          <a:ext cx="8424936" cy="5796850"/>
        </p:xfrm>
        <a:graphic>
          <a:graphicData uri="http://schemas.openxmlformats.org/drawingml/2006/table">
            <a:tbl>
              <a:tblPr/>
              <a:tblGrid>
                <a:gridCol w="1970348"/>
                <a:gridCol w="2206116"/>
                <a:gridCol w="2520280"/>
                <a:gridCol w="1728192"/>
              </a:tblGrid>
              <a:tr h="798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KLASIFIKASI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PERKHIDMATAN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BORANG</a:t>
                      </a:r>
                    </a:p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3040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KUMPULAN PELAKSANA  – KELAYAKAN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DIPLOMA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PENOLONG PEGAWAI TEKNOLOGI MAKLUMAT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PEGAWAI TEKNOLOGI MAKLUMAT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PENOLONG PEGAWAI SENI BINA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PEGAWAI SENI BINA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JURUTERA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JURUTERA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JURUUKUR BAHAN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JURUUKUR BAHAN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JURUPULIH PERUBATAN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JURUPULIH PERUBATAN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AKAUNTAN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PENOLONG AKAUNTAN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9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PENOLONG JURUAUDIT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PENOLONG JURUAUDIT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764704"/>
          <a:ext cx="81472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</a:t>
            </a:r>
            <a:r>
              <a:rPr lang="en-US" sz="2400" b="1" dirty="0">
                <a:solidFill>
                  <a:schemeClr val="tx1"/>
                </a:solidFill>
              </a:rPr>
              <a:t>DIKEKALKAN (</a:t>
            </a:r>
            <a:r>
              <a:rPr lang="en-US" sz="2400" b="1" dirty="0" err="1">
                <a:solidFill>
                  <a:schemeClr val="tx1"/>
                </a:solidFill>
              </a:rPr>
              <a:t>samb</a:t>
            </a:r>
            <a:r>
              <a:rPr lang="en-US" sz="2400" b="1" dirty="0">
                <a:solidFill>
                  <a:schemeClr val="tx1"/>
                </a:solidFill>
              </a:rPr>
              <a:t>..)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823023"/>
              </p:ext>
            </p:extLst>
          </p:nvPr>
        </p:nvGraphicFramePr>
        <p:xfrm>
          <a:off x="251519" y="1196752"/>
          <a:ext cx="8568953" cy="50105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2209"/>
                <a:gridCol w="2160240"/>
                <a:gridCol w="2246525"/>
                <a:gridCol w="2289979"/>
              </a:tblGrid>
              <a:tr h="622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</a:rPr>
                        <a:t>KLASIFIKASI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</a:rPr>
                        <a:t> PERKHIDMATAN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18" marR="2818" marT="281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</a:rPr>
                        <a:t>SSM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</a:rPr>
                        <a:t>SBPA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18" marR="2818" marT="2818" marB="0" anchor="ctr">
                    <a:solidFill>
                      <a:srgbClr val="C00000"/>
                    </a:solidFill>
                  </a:tcPr>
                </a:tc>
              </a:tr>
              <a:tr h="62256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KUMPULAN PELAKSANA </a:t>
                      </a:r>
                      <a:r>
                        <a:rPr lang="en-US" sz="1800" u="none" strike="noStrike" dirty="0" smtClean="0"/>
                        <a:t>-BERKELAYAKAN STPM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VETERINAR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VETERINAR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  <a:tr h="638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JURUTEKNIK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JURUTEKNIK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  <a:tr h="638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PENOLONG PEGAWAI TADBIR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PENOLONG PEGAWAI TADBIR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  <a:tr h="767413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PENOLONG PEGAWAI HAL EHWAL ISLAM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PENOLONG PEGAWAI HAL EHWAL ISLAM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  <a:tr h="803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PENOLONG PEGAWAI PERPUSTAKAAN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PENOLONG PUSTAKAWAN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  <a:tr h="803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PENOLONG PEGAWAI PENERANGAN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PENOLONG PEGAWAI PENERANGAN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99" marR="6499" marT="6499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0231470"/>
              </p:ext>
            </p:extLst>
          </p:nvPr>
        </p:nvGraphicFramePr>
        <p:xfrm>
          <a:off x="107503" y="908720"/>
          <a:ext cx="8856985" cy="56271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4217"/>
                <a:gridCol w="2376264"/>
                <a:gridCol w="2396066"/>
                <a:gridCol w="2140438"/>
              </a:tblGrid>
              <a:tr h="581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KLASIFIKASI 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PERKHIDMATAN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015" marR="5015" marT="501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015" marR="5015" marT="501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015" marR="5015" marT="501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015" marR="5015" marT="5015" marB="0" anchor="ctr">
                    <a:solidFill>
                      <a:srgbClr val="C00000"/>
                    </a:solidFill>
                  </a:tcPr>
                </a:tc>
              </a:tr>
              <a:tr h="48214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KUMPULAN PELAKSANA </a:t>
                      </a:r>
                      <a:r>
                        <a:rPr lang="en-US" sz="1800" u="none" strike="noStrike" dirty="0" smtClean="0"/>
                        <a:t> -BERKELAYAKAN </a:t>
                      </a:r>
                      <a:r>
                        <a:rPr lang="en-US" sz="1800" u="none" strike="noStrike" dirty="0"/>
                        <a:t>SPM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486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MAKMAL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MAKMAL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486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JURUTEKNIK KOMPUTER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JURUTEKNIK KOMPUTER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486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PENJAGA JENTERA ELEKTRIK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PENJAGA JENTERA ELEKTRIK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581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PEMBANTU TADBIR (PERKERANIAN/ OPERASI)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TADBIR (PERKERANIAN/ OPERASI)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486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JURU AUDIO VISUAL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JURU AUDIO VISUAL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581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PEMBANTU PENGURUSAN MURID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PENGURUSAN MURID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  <a:tr h="581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TUKANG MASAK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</a:t>
                      </a:r>
                      <a:r>
                        <a:rPr lang="en-US" sz="1800" u="none" strike="noStrike" dirty="0" smtClean="0"/>
                        <a:t>PENYEDIAAN </a:t>
                      </a:r>
                      <a:r>
                        <a:rPr lang="en-US" sz="1800" u="none" strike="noStrike" dirty="0"/>
                        <a:t>MAKANAN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5" marR="5015" marT="5015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</a:t>
            </a:r>
            <a:r>
              <a:rPr lang="en-US" sz="2400" b="1" dirty="0">
                <a:solidFill>
                  <a:schemeClr val="tx1"/>
                </a:solidFill>
              </a:rPr>
              <a:t>DIKEKALKAN (</a:t>
            </a:r>
            <a:r>
              <a:rPr lang="en-US" sz="2400" b="1" dirty="0" err="1">
                <a:solidFill>
                  <a:schemeClr val="tx1"/>
                </a:solidFill>
              </a:rPr>
              <a:t>samb</a:t>
            </a:r>
            <a:r>
              <a:rPr lang="en-US" sz="2400" b="1" dirty="0">
                <a:solidFill>
                  <a:schemeClr val="tx1"/>
                </a:solidFill>
              </a:rPr>
              <a:t>..)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DIKEKALKAN (</a:t>
            </a:r>
            <a:r>
              <a:rPr lang="en-US" sz="2400" b="1" dirty="0" err="1" smtClean="0">
                <a:solidFill>
                  <a:schemeClr val="tx1"/>
                </a:solidFill>
              </a:rPr>
              <a:t>samb</a:t>
            </a:r>
            <a:r>
              <a:rPr lang="en-US" sz="2400" b="1" dirty="0" smtClean="0">
                <a:solidFill>
                  <a:schemeClr val="tx1"/>
                </a:solidFill>
              </a:rPr>
              <a:t>..)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7924553"/>
              </p:ext>
            </p:extLst>
          </p:nvPr>
        </p:nvGraphicFramePr>
        <p:xfrm>
          <a:off x="251520" y="1052736"/>
          <a:ext cx="8424935" cy="44465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7574"/>
                <a:gridCol w="2208877"/>
                <a:gridCol w="2184242"/>
                <a:gridCol w="2184242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KLASIFIKASI PERKHIDMATAN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89588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KUMPULAN PELAKSANA </a:t>
                      </a:r>
                      <a:r>
                        <a:rPr lang="en-US" sz="1800" u="none" strike="noStrike" dirty="0" smtClean="0"/>
                        <a:t>-KELAYAKAN </a:t>
                      </a:r>
                      <a:r>
                        <a:rPr lang="en-US" sz="1800" u="none" strike="noStrike" dirty="0"/>
                        <a:t>SPM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PERPUSTAKAAN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PERPUSTAKAAN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6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PEMBANTU PENERBITAN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PEMBANTU PENERANGAN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6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AKAUNTAN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AKAUNTAN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6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JURUAUDIT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PEMBANTU JURUAUDIT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03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PEMBANTU TADBIR (KEWANGAN)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PEMBANTU TADBIR (KEWANGAN)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DIKEKALKAN (</a:t>
            </a:r>
            <a:r>
              <a:rPr lang="en-US" sz="2400" b="1" dirty="0" err="1" smtClean="0">
                <a:solidFill>
                  <a:schemeClr val="tx1"/>
                </a:solidFill>
              </a:rPr>
              <a:t>samb</a:t>
            </a:r>
            <a:r>
              <a:rPr lang="en-US" sz="2400" b="1" dirty="0" smtClean="0">
                <a:solidFill>
                  <a:schemeClr val="tx1"/>
                </a:solidFill>
              </a:rPr>
              <a:t>..)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983081"/>
              </p:ext>
            </p:extLst>
          </p:nvPr>
        </p:nvGraphicFramePr>
        <p:xfrm>
          <a:off x="467544" y="1196752"/>
          <a:ext cx="8424937" cy="2931138"/>
        </p:xfrm>
        <a:graphic>
          <a:graphicData uri="http://schemas.openxmlformats.org/drawingml/2006/table">
            <a:tbl>
              <a:tblPr/>
              <a:tblGrid>
                <a:gridCol w="1944216"/>
                <a:gridCol w="1683187"/>
                <a:gridCol w="2398767"/>
                <a:gridCol w="2398767"/>
              </a:tblGrid>
              <a:tr h="57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KLASIFIKASI PERKHIDMATAN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4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KUMPULAN PELAKSANA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-BERKELAYAKAN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PMR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PEKERJA AWAM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PEMBANTU AWAM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H1-H4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PENGAWAL KESELAMATAN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PENGAWAL KESELAMATAN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ATENDAN KESIHATAN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PEMBANTU PERAWATAN KESIHATAN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DIGABUNGKAN/DINAIKTARAF/PENARAFAN SEMULA/PEMANSUHAN FUNGSI DI BAWAH SBPA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2910063"/>
              </p:ext>
            </p:extLst>
          </p:nvPr>
        </p:nvGraphicFramePr>
        <p:xfrm>
          <a:off x="323528" y="1196752"/>
          <a:ext cx="8568952" cy="5534813"/>
        </p:xfrm>
        <a:graphic>
          <a:graphicData uri="http://schemas.openxmlformats.org/drawingml/2006/table">
            <a:tbl>
              <a:tblPr/>
              <a:tblGrid>
                <a:gridCol w="2088232"/>
                <a:gridCol w="1728192"/>
                <a:gridCol w="2808312"/>
                <a:gridCol w="1944216"/>
              </a:tblGrid>
              <a:tr h="43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KLASIFIKASI PERKHIDMATAN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4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KUMPULAN PELAKSANA BERKELAYAKAN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- STPM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PENOLONG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PENGURUS  ASRAMA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PENOLONG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PEGAWAI TADBIR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J1-J4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K1-K4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PENOLONG PEGAWAI PENERBITAN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PENOLONG PEGAWAI PENERANGAN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KUMPULAN PELAKSANA KELAYAKAN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- SPM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TUKANG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K2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 KEMAHIRAN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45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TUKANG K3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PENYELIA ASRAMA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TADBIR (PERKERANIAN/OPERASI)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PEGAWAI KHIDMAT 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TUKANG MASAK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 PENYEDIAAN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MAKANAN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 PENERBITAN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 PENERANGAN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00323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DIGABUNGKAN/DINAIKTARAF/PENARAFAN SEMULA/PEMANSUHAN </a:t>
            </a:r>
            <a:r>
              <a:rPr lang="en-US" sz="2400" b="1" dirty="0">
                <a:solidFill>
                  <a:schemeClr val="tx1"/>
                </a:solidFill>
              </a:rPr>
              <a:t>FUNGSI DI BAWAH </a:t>
            </a:r>
            <a:r>
              <a:rPr lang="en-US" sz="2400" b="1" dirty="0" smtClean="0">
                <a:solidFill>
                  <a:schemeClr val="tx1"/>
                </a:solidFill>
              </a:rPr>
              <a:t>SBPA (</a:t>
            </a:r>
            <a:r>
              <a:rPr lang="en-US" sz="2400" b="1" dirty="0" err="1" smtClean="0">
                <a:solidFill>
                  <a:schemeClr val="tx1"/>
                </a:solidFill>
              </a:rPr>
              <a:t>samb</a:t>
            </a:r>
            <a:r>
              <a:rPr lang="en-US" sz="2400" b="1" dirty="0" smtClean="0">
                <a:solidFill>
                  <a:schemeClr val="tx1"/>
                </a:solidFill>
              </a:rPr>
              <a:t>..)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8479623"/>
              </p:ext>
            </p:extLst>
          </p:nvPr>
        </p:nvGraphicFramePr>
        <p:xfrm>
          <a:off x="395536" y="2060848"/>
          <a:ext cx="8280920" cy="2503957"/>
        </p:xfrm>
        <a:graphic>
          <a:graphicData uri="http://schemas.openxmlformats.org/drawingml/2006/table">
            <a:tbl>
              <a:tblPr/>
              <a:tblGrid>
                <a:gridCol w="1861434"/>
                <a:gridCol w="2243022"/>
                <a:gridCol w="1944216"/>
                <a:gridCol w="2232248"/>
              </a:tblGrid>
              <a:tr h="57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KLASIFIKASI PERKHIDMATAN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SSM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SBPA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BORANG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4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KUMPULAN PELAKSANA BERKELAYAKAN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- PMR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 AM PEJABAT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PEMBANTU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OPERASI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Penuhi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 </a:t>
                      </a: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J1-J4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Tidak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Memenuhi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Syarat</a:t>
                      </a:r>
                      <a:r>
                        <a:rPr lang="en-US" sz="18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Borang</a:t>
                      </a:r>
                      <a:r>
                        <a:rPr lang="en-US" sz="1800" b="1" baseline="0" dirty="0" smtClean="0"/>
                        <a:t> K1-K4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PEMANDU KENDERAAN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1136402"/>
              </p:ext>
            </p:extLst>
          </p:nvPr>
        </p:nvGraphicFramePr>
        <p:xfrm>
          <a:off x="251520" y="538933"/>
          <a:ext cx="8568951" cy="5860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376264"/>
                <a:gridCol w="2016224"/>
                <a:gridCol w="2088231"/>
              </a:tblGrid>
              <a:tr h="8948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KLASIFIKASI PERKHIDMATAN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/BIDANG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SSM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SBPA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BORANG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667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BAKAT &amp; SENI (B)/   SENI REKA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Pereka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Pereka</a:t>
                      </a:r>
                      <a:endParaRPr lang="en-US" sz="16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Penuhi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 </a:t>
                      </a: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J1-J4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Tidak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Memenuhi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K1-K4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66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BAKAT &amp; SENI (B)/ FOTOGRAFI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Ahli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Fotografi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Jurufotografi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66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BAKAT &amp; SENI (B)/ SOLEKAN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Jurusolek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Jurusolek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66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PERTANIAN/ VETERINAR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Pembantu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Veterinar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Pembantu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Veterinar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8126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KEMAHIRAN/ KEMAHIRAN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Tukang</a:t>
                      </a:r>
                      <a:r>
                        <a:rPr lang="en-US" sz="1600" dirty="0" smtClean="0"/>
                        <a:t> K2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Pembantu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Kemahiran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81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Tukang</a:t>
                      </a:r>
                      <a:r>
                        <a:rPr lang="en-US" sz="1600" dirty="0" smtClean="0"/>
                        <a:t> K3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81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KEMAHIRAN/LOJI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Loji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Loji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6240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PENTADBIRAN</a:t>
                      </a:r>
                      <a:r>
                        <a:rPr lang="en-US" sz="1600" baseline="0" dirty="0" smtClean="0"/>
                        <a:t> (N)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Pembantu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Setiausaha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Pejabat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Setiausaha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Pejabat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Pembantu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Setiausaha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Pejabat</a:t>
                      </a:r>
                      <a:r>
                        <a:rPr lang="en-US" sz="1600" dirty="0" smtClean="0"/>
                        <a:t>/</a:t>
                      </a:r>
                    </a:p>
                    <a:p>
                      <a:r>
                        <a:rPr lang="en-US" sz="1600" dirty="0" err="1" smtClean="0"/>
                        <a:t>Setiausaha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Pejabat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Penuhi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 </a:t>
                      </a: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G1-G4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Tidak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Memenuhi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Syarat</a:t>
                      </a:r>
                      <a:r>
                        <a:rPr lang="en-US" sz="1600" b="1" baseline="0" dirty="0" smtClean="0"/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Borang</a:t>
                      </a:r>
                      <a:r>
                        <a:rPr lang="en-US" sz="1600" b="1" baseline="0" dirty="0" smtClean="0"/>
                        <a:t> H1-H4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003232" cy="56207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SKIM </a:t>
            </a:r>
            <a:r>
              <a:rPr lang="en-US" sz="2000" b="1" dirty="0">
                <a:solidFill>
                  <a:schemeClr val="tx1"/>
                </a:solidFill>
              </a:rPr>
              <a:t>PERKHIDMATAN BERSEPADU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SKIM PERKHIDMATAN YANG DIJUMUDKAN SEBELUM TARIKH KUATKUASA SBPA DAN DIHAPUSKAN JAWATANNYA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- LAPORAN JAWATANKUASA KABINET GAJI 1976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7105734"/>
              </p:ext>
            </p:extLst>
          </p:nvPr>
        </p:nvGraphicFramePr>
        <p:xfrm>
          <a:off x="395536" y="1124744"/>
          <a:ext cx="8352928" cy="52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302433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PERKHIDMATAN JUMUD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 PERKHIDMATAN SBPA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BORANG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Atendan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+mj-lt"/>
                        </a:rPr>
                        <a:t>Penuhi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L1-L4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Tidak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Memenuhi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M1-M4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Atendan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Makmal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Operator </a:t>
                      </a:r>
                      <a:r>
                        <a:rPr lang="en-US" sz="1600" dirty="0" err="1" smtClean="0">
                          <a:latin typeface="+mj-lt"/>
                        </a:rPr>
                        <a:t>Mesin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Operator </a:t>
                      </a:r>
                      <a:r>
                        <a:rPr lang="en-US" sz="1600" dirty="0" err="1" smtClean="0">
                          <a:latin typeface="+mj-lt"/>
                        </a:rPr>
                        <a:t>Mesin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Prosesan</a:t>
                      </a:r>
                      <a:r>
                        <a:rPr lang="en-US" sz="1600" dirty="0" smtClean="0">
                          <a:latin typeface="+mj-lt"/>
                        </a:rPr>
                        <a:t> Data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F11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Pegawai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Kerani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Rendah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Pelayan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Asrama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Luar</a:t>
                      </a:r>
                      <a:r>
                        <a:rPr lang="en-US" sz="1600" dirty="0" smtClean="0">
                          <a:latin typeface="+mj-lt"/>
                        </a:rPr>
                        <a:t> Hal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Ehwal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Orang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Asli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S11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Awam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H5-1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Pembuat</a:t>
                      </a:r>
                      <a:r>
                        <a:rPr lang="en-US" sz="1600" dirty="0" smtClean="0">
                          <a:latin typeface="+mj-lt"/>
                        </a:rPr>
                        <a:t> Set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Tadbir</a:t>
                      </a:r>
                      <a:r>
                        <a:rPr lang="en-US" sz="1600" baseline="0" dirty="0" smtClean="0">
                          <a:latin typeface="+mj-lt"/>
                        </a:rPr>
                        <a:t> (P/O)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N4-1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Pencari</a:t>
                      </a:r>
                      <a:r>
                        <a:rPr lang="en-US" sz="1600" dirty="0" smtClean="0">
                          <a:latin typeface="+mj-lt"/>
                        </a:rPr>
                        <a:t> Fail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N5-1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Penghantar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Cepat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Penjilid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Buku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SKIM PERKHIDMATAN YANG DIJUMUDKAN SEBELUM TARIKH KUATKUASA SBPA DAN DIHAPUSKAN JAWATANNYA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- SISTEM SARAAN BARU (SSB)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905135"/>
              </p:ext>
            </p:extLst>
          </p:nvPr>
        </p:nvGraphicFramePr>
        <p:xfrm>
          <a:off x="395536" y="980728"/>
          <a:ext cx="8496944" cy="5165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3384376"/>
                <a:gridCol w="2232248"/>
              </a:tblGrid>
              <a:tr h="473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PERKHIDMATAN JUMUD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 PERKHIDMATAN SBPA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BORANG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73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Operator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Komputer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F17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Operator </a:t>
                      </a:r>
                      <a:r>
                        <a:rPr lang="en-US" sz="1600" dirty="0" err="1" smtClean="0">
                          <a:latin typeface="+mj-lt"/>
                        </a:rPr>
                        <a:t>Komputer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FT4-1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+mj-lt"/>
                        </a:rPr>
                        <a:t>Penuhi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L1-L4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Tidak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Memenuhi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M1-M4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473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</a:rPr>
                        <a:t>Pegawai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Perpustakaan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S41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Pustakawan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S1-1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73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Makmal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Rendah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C11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Awam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H5 - 1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Makmal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Rendah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C14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Awam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H5 – 2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6046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</a:rPr>
                        <a:t>Penyelenggara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Stor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Rendah</a:t>
                      </a:r>
                      <a:r>
                        <a:rPr lang="en-US" sz="1600" baseline="0" dirty="0" smtClean="0">
                          <a:latin typeface="+mj-lt"/>
                        </a:rPr>
                        <a:t> 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N5 -1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61268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</a:rPr>
                        <a:t>Penyelenggara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Stor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Rendah</a:t>
                      </a:r>
                      <a:r>
                        <a:rPr lang="en-US" sz="1600" baseline="0" dirty="0" smtClean="0">
                          <a:latin typeface="+mj-lt"/>
                        </a:rPr>
                        <a:t> 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N14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N5 -2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76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Penyelia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Asrama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Rendah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N5 -1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73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+mj-lt"/>
                        </a:rPr>
                        <a:t>Penyelia</a:t>
                      </a:r>
                      <a:r>
                        <a:rPr lang="en-US" sz="1600" dirty="0" smtClean="0">
                          <a:latin typeface="+mj-lt"/>
                        </a:rPr>
                        <a:t>/</a:t>
                      </a:r>
                      <a:r>
                        <a:rPr lang="en-US" sz="1600" dirty="0" err="1" smtClean="0">
                          <a:latin typeface="+mj-lt"/>
                        </a:rPr>
                        <a:t>Pengasuh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Pelajar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N5 -1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SKIM PERKHIDMATAN YANG DIJUMUDKAN SEBELUM TARIKH KUATKUASA SBPA DAN DIHAPUSKAN JAWATANNYA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- SISTEM SARAAN MALAYSIA (SSM)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0495931"/>
              </p:ext>
            </p:extLst>
          </p:nvPr>
        </p:nvGraphicFramePr>
        <p:xfrm>
          <a:off x="323528" y="2132855"/>
          <a:ext cx="8280920" cy="2446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3442838"/>
                <a:gridCol w="1885754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PERKHIDMATAN JUMUD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SKIM PERKHIDMATAN SBPA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BORANG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56329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Jaga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R1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Pengawal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Keselamatan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KP5-1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+mj-lt"/>
                        </a:rPr>
                        <a:t>Penuhi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L1-L4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Tidak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Memenuhi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Syarat</a:t>
                      </a:r>
                      <a:r>
                        <a:rPr lang="en-US" sz="1600" b="1" baseline="0" dirty="0" smtClean="0">
                          <a:latin typeface="+mj-lt"/>
                        </a:rPr>
                        <a:t>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+mj-lt"/>
                        </a:rPr>
                        <a:t>Borang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M1-M4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56329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Tadbir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Rendah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6329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Tadbir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Rendah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Gred</a:t>
                      </a:r>
                      <a:r>
                        <a:rPr lang="en-US" sz="1600" baseline="0" dirty="0" smtClean="0">
                          <a:latin typeface="+mj-lt"/>
                        </a:rPr>
                        <a:t> N14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j-lt"/>
                        </a:rPr>
                        <a:t>Pembantu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Operasi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Gred</a:t>
                      </a:r>
                      <a:r>
                        <a:rPr lang="en-US" sz="1600" dirty="0" smtClean="0">
                          <a:latin typeface="+mj-lt"/>
                        </a:rPr>
                        <a:t> N5-2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pPr algn="ctr"/>
            <a:r>
              <a:rPr lang="en-US" b="1" dirty="0" smtClean="0"/>
              <a:t>TAWARAN OPSYEN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857232"/>
            <a:ext cx="8229600" cy="5668112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>
                <a:cs typeface="Arial" charset="0"/>
              </a:rPr>
              <a:t>Diberi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kepada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u="sng" dirty="0" err="1" smtClean="0">
                <a:cs typeface="Arial" charset="0"/>
              </a:rPr>
              <a:t>semua</a:t>
            </a:r>
            <a:r>
              <a:rPr lang="en-US" b="1" u="sng" dirty="0" smtClean="0">
                <a:cs typeface="Arial" charset="0"/>
              </a:rPr>
              <a:t> </a:t>
            </a:r>
            <a:r>
              <a:rPr lang="en-US" b="1" u="sng" dirty="0" err="1" smtClean="0">
                <a:cs typeface="Arial" charset="0"/>
              </a:rPr>
              <a:t>pegawai</a:t>
            </a:r>
            <a:r>
              <a:rPr lang="en-US" b="1" u="sng" dirty="0" smtClean="0">
                <a:cs typeface="Arial" charset="0"/>
              </a:rPr>
              <a:t> </a:t>
            </a:r>
            <a:r>
              <a:rPr lang="en-US" b="1" u="sng" dirty="0" err="1" smtClean="0">
                <a:cs typeface="Arial" charset="0"/>
              </a:rPr>
              <a:t>tetap</a:t>
            </a:r>
            <a:r>
              <a:rPr lang="en-US" dirty="0" smtClean="0">
                <a:cs typeface="Arial" charset="0"/>
              </a:rPr>
              <a:t> yang </a:t>
            </a:r>
            <a:r>
              <a:rPr lang="en-US" dirty="0" err="1" smtClean="0">
                <a:cs typeface="Arial" charset="0"/>
              </a:rPr>
              <a:t>berada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dalam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perkhidmatan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1 </a:t>
            </a:r>
            <a:r>
              <a:rPr lang="en-US" dirty="0" err="1" smtClean="0">
                <a:cs typeface="Arial" charset="0"/>
              </a:rPr>
              <a:t>Januari</a:t>
            </a:r>
            <a:r>
              <a:rPr lang="en-US" dirty="0" smtClean="0">
                <a:cs typeface="Arial" charset="0"/>
              </a:rPr>
              <a:t> 2012 (JKK 1976, SSB, SSM) t</a:t>
            </a:r>
            <a:r>
              <a:rPr lang="pt-BR" dirty="0" smtClean="0">
                <a:cs typeface="Arial" charset="0"/>
              </a:rPr>
              <a:t>ermasuk:</a:t>
            </a:r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tempoh</a:t>
            </a:r>
            <a:r>
              <a:rPr lang="en-US" sz="2400" dirty="0"/>
              <a:t> </a:t>
            </a:r>
            <a:r>
              <a:rPr lang="en-US" sz="2400" dirty="0" err="1"/>
              <a:t>percubaan</a:t>
            </a:r>
            <a:r>
              <a:rPr lang="en-US" sz="2400" dirty="0"/>
              <a:t>;</a:t>
            </a:r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sz="2400" dirty="0" smtClean="0"/>
              <a:t>Pegawai bertaraf </a:t>
            </a:r>
            <a:r>
              <a:rPr lang="ms-MY" sz="2400" dirty="0"/>
              <a:t>tetap yang belum disabit tindakan tatatertib</a:t>
            </a:r>
            <a:r>
              <a:rPr lang="ms-MY" sz="2400" dirty="0" smtClean="0"/>
              <a:t>;</a:t>
            </a:r>
            <a:endParaRPr lang="ms-MY" sz="2400" dirty="0"/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sz="2400" dirty="0" smtClean="0"/>
              <a:t>Pegawai </a:t>
            </a:r>
            <a:r>
              <a:rPr lang="ms-MY" sz="2400" dirty="0"/>
              <a:t>yang sedang bercuti dalam keadaan berikut :</a:t>
            </a:r>
            <a:endParaRPr lang="en-US" sz="2400" dirty="0"/>
          </a:p>
          <a:p>
            <a:pPr algn="just">
              <a:buNone/>
              <a:defRPr/>
            </a:pPr>
            <a:r>
              <a:rPr lang="en-US" sz="2400" dirty="0"/>
              <a:t>        - </a:t>
            </a:r>
            <a:r>
              <a:rPr lang="ms-MY" sz="2400" dirty="0"/>
              <a:t>Cuti Tanpa </a:t>
            </a:r>
            <a:r>
              <a:rPr lang="ms-MY" sz="2400" dirty="0" smtClean="0"/>
              <a:t>Gaji		- Kursus Jangka Pendek </a:t>
            </a:r>
            <a:endParaRPr lang="en-US" sz="2400" dirty="0"/>
          </a:p>
          <a:p>
            <a:pPr algn="just">
              <a:buNone/>
              <a:defRPr/>
            </a:pPr>
            <a:r>
              <a:rPr lang="en-US" sz="2400" dirty="0"/>
              <a:t>        - </a:t>
            </a:r>
            <a:r>
              <a:rPr lang="ms-MY" sz="2400" dirty="0"/>
              <a:t>Cuti Separuh </a:t>
            </a:r>
            <a:r>
              <a:rPr lang="ms-MY" sz="2400" dirty="0" smtClean="0"/>
              <a:t>Gaji		</a:t>
            </a:r>
            <a:r>
              <a:rPr lang="en-US" sz="2400" dirty="0" smtClean="0"/>
              <a:t>- </a:t>
            </a:r>
            <a:r>
              <a:rPr lang="ms-MY" sz="2400" dirty="0"/>
              <a:t>Cuti Belajar</a:t>
            </a:r>
            <a:endParaRPr lang="en-US" sz="2400" dirty="0"/>
          </a:p>
          <a:p>
            <a:pPr algn="just">
              <a:buNone/>
              <a:defRPr/>
            </a:pPr>
            <a:r>
              <a:rPr lang="en-US" sz="2400" dirty="0"/>
              <a:t>        - </a:t>
            </a:r>
            <a:r>
              <a:rPr lang="ms-MY" sz="2400" dirty="0"/>
              <a:t>Cuti </a:t>
            </a:r>
            <a:r>
              <a:rPr lang="ms-MY" sz="2400" dirty="0" smtClean="0"/>
              <a:t>Sakit			</a:t>
            </a:r>
            <a:r>
              <a:rPr lang="en-US" sz="2400" dirty="0" smtClean="0"/>
              <a:t>- </a:t>
            </a:r>
            <a:r>
              <a:rPr lang="ms-MY" sz="2400" dirty="0"/>
              <a:t>Cuti </a:t>
            </a:r>
            <a:r>
              <a:rPr lang="ms-MY" sz="2400" dirty="0" smtClean="0"/>
              <a:t>Bersalin</a:t>
            </a:r>
          </a:p>
          <a:p>
            <a:pPr marL="514350" indent="-514350" algn="just">
              <a:buFont typeface="Arial" pitchFamily="34" charset="0"/>
              <a:buAutoNum type="alphaLcParenR" startAt="5"/>
              <a:defRPr/>
            </a:pPr>
            <a:r>
              <a:rPr lang="ms-MY" sz="2400" dirty="0" smtClean="0"/>
              <a:t>Pegawai yang </a:t>
            </a:r>
            <a:r>
              <a:rPr lang="ms-MY" sz="2400" dirty="0"/>
              <a:t>dipinjamkan</a:t>
            </a:r>
            <a:r>
              <a:rPr lang="ms-MY" sz="2400" dirty="0" smtClean="0"/>
              <a:t>;</a:t>
            </a:r>
          </a:p>
          <a:p>
            <a:pPr marL="514350" indent="-514350" algn="just">
              <a:buFont typeface="Arial" pitchFamily="34" charset="0"/>
              <a:buAutoNum type="alphaLcParenR" startAt="5"/>
              <a:defRPr/>
            </a:pPr>
            <a:r>
              <a:rPr lang="ms-MY" sz="2400" dirty="0"/>
              <a:t>Pegawai </a:t>
            </a:r>
            <a:r>
              <a:rPr lang="ms-MY" sz="2400" dirty="0" smtClean="0"/>
              <a:t>yang berada di </a:t>
            </a:r>
            <a:r>
              <a:rPr lang="ms-MY" sz="2400" dirty="0"/>
              <a:t>dalam jawatan </a:t>
            </a:r>
            <a:r>
              <a:rPr lang="ms-MY" sz="2400" dirty="0" smtClean="0"/>
              <a:t>kumpulan; dan</a:t>
            </a:r>
            <a:endParaRPr lang="en-US" sz="2400" dirty="0"/>
          </a:p>
          <a:p>
            <a:pPr marL="514350" indent="-514350" algn="just">
              <a:buFont typeface="Arial" pitchFamily="34" charset="0"/>
              <a:buAutoNum type="alphaLcParenR" startAt="5"/>
              <a:defRPr/>
            </a:pPr>
            <a:r>
              <a:rPr lang="ms-MY" sz="2400" dirty="0" smtClean="0"/>
              <a:t>Pegawai </a:t>
            </a:r>
            <a:r>
              <a:rPr lang="ms-MY" sz="2400" dirty="0"/>
              <a:t>yang masih berkhidmat pada 1 Januari 2012</a:t>
            </a:r>
            <a:r>
              <a:rPr lang="ms-MY" sz="2400" dirty="0" smtClean="0"/>
              <a:t>.</a:t>
            </a:r>
          </a:p>
          <a:p>
            <a:pPr marL="1201738" lvl="3" indent="-396875" algn="just">
              <a:buFont typeface="Arial" pitchFamily="34" charset="0"/>
              <a:buNone/>
              <a:defRPr/>
            </a:pPr>
            <a:endParaRPr lang="en-US" sz="240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39152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SKIM PERKHIDMATAN KEKAL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SEMASA SBPA – BUKAN GURU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8000" y="3581400"/>
            <a:ext cx="60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59300" y="1143000"/>
            <a:ext cx="1371600" cy="5438775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54300" y="1976438"/>
            <a:ext cx="9525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 Syarat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711700" y="1662113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Terima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4711700" y="2652713"/>
            <a:ext cx="1066800" cy="381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Tolak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711700" y="4176713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Terima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4711700" y="5319713"/>
            <a:ext cx="1066800" cy="381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Tolak</a:t>
            </a:r>
          </a:p>
        </p:txBody>
      </p:sp>
      <p:cxnSp>
        <p:nvCxnSpPr>
          <p:cNvPr id="11" name="Elbow Connector 10"/>
          <p:cNvCxnSpPr>
            <a:stCxn id="6" idx="1"/>
            <a:endCxn id="24" idx="1"/>
          </p:cNvCxnSpPr>
          <p:nvPr/>
        </p:nvCxnSpPr>
        <p:spPr>
          <a:xfrm rot="10800000" flipV="1">
            <a:off x="2616200" y="2238375"/>
            <a:ext cx="38100" cy="2784475"/>
          </a:xfrm>
          <a:prstGeom prst="bentConnector3">
            <a:avLst>
              <a:gd name="adj1" fmla="val 70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6630" idx="1"/>
            <a:endCxn id="26631" idx="1"/>
          </p:cNvCxnSpPr>
          <p:nvPr/>
        </p:nvCxnSpPr>
        <p:spPr>
          <a:xfrm rot="10800000" flipV="1">
            <a:off x="4711700" y="1852613"/>
            <a:ext cx="1588" cy="99060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6632" idx="1"/>
            <a:endCxn id="26633" idx="1"/>
          </p:cNvCxnSpPr>
          <p:nvPr/>
        </p:nvCxnSpPr>
        <p:spPr>
          <a:xfrm rot="10800000" flipV="1">
            <a:off x="4711700" y="4367213"/>
            <a:ext cx="1588" cy="114300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</p:cNvCxnSpPr>
          <p:nvPr/>
        </p:nvCxnSpPr>
        <p:spPr>
          <a:xfrm>
            <a:off x="3606800" y="2238375"/>
            <a:ext cx="873125" cy="4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7788" y="5019675"/>
            <a:ext cx="592137" cy="9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9" name="Picture 32" descr="http://executiveanswers.files.wordpress.com/2011/04/peopl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52625"/>
            <a:ext cx="1027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>
            <a:hlinkClick r:id="rId4" action="ppaction://hlinkfile"/>
          </p:cNvPr>
          <p:cNvSpPr/>
          <p:nvPr/>
        </p:nvSpPr>
        <p:spPr>
          <a:xfrm>
            <a:off x="3509963" y="208915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4100" y="1493838"/>
            <a:ext cx="1714500" cy="5238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Masuk SBPA</a:t>
            </a:r>
          </a:p>
          <a:p>
            <a:pPr marL="114300" indent="-114300"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PT (P/O) N4-1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4100" y="2424113"/>
            <a:ext cx="2552700" cy="1169987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1125" indent="-111125"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Kekal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N17 dalam skim perkhidmatan SSM</a:t>
            </a: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 gaji SSM</a:t>
            </a:r>
          </a:p>
          <a:p>
            <a:pPr marL="111125" indent="-111125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Naik Pangkat dalam skim perkhidmatan SSM</a:t>
            </a:r>
          </a:p>
        </p:txBody>
      </p:sp>
      <p:sp>
        <p:nvSpPr>
          <p:cNvPr id="20" name="TextBox 117"/>
          <p:cNvSpPr txBox="1">
            <a:spLocks noChangeArrowheads="1"/>
          </p:cNvSpPr>
          <p:nvPr/>
        </p:nvSpPr>
        <p:spPr bwMode="auto">
          <a:xfrm>
            <a:off x="6111875" y="3962400"/>
            <a:ext cx="1562100" cy="1092200"/>
          </a:xfrm>
          <a:prstGeom prst="rect">
            <a:avLst/>
          </a:prstGeom>
          <a:gradFill flip="none"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PT(P/O) N4-1 (KUP PTR N11) SBPA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Gaji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bayangan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PTR N5-1 SBPA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6950" y="5121275"/>
            <a:ext cx="1600200" cy="157003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1125" indent="-111125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Kekal dalam skim perkhidmatan SSM</a:t>
            </a: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 gaji SSM</a:t>
            </a:r>
          </a:p>
          <a:p>
            <a:pPr marL="111125" indent="-111125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Naik Pangkat dalam skim perkhidmatan SSM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610100" y="1182688"/>
            <a:ext cx="12700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6342856" y="5347494"/>
            <a:ext cx="2773363" cy="31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616200" y="4652963"/>
            <a:ext cx="1066800" cy="738187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648" name="TextBox 69"/>
          <p:cNvSpPr txBox="1">
            <a:spLocks noChangeArrowheads="1"/>
          </p:cNvSpPr>
          <p:nvPr/>
        </p:nvSpPr>
        <p:spPr bwMode="auto">
          <a:xfrm>
            <a:off x="2463800" y="4149725"/>
            <a:ext cx="153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Black" pitchFamily="34" charset="0"/>
              </a:rPr>
              <a:t>PT (P/O) N17 </a:t>
            </a:r>
          </a:p>
          <a:p>
            <a:r>
              <a:rPr lang="en-US" sz="1200">
                <a:latin typeface="Arial Black" pitchFamily="34" charset="0"/>
              </a:rPr>
              <a:t>(KUP PTR  N11)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8275" y="4360863"/>
            <a:ext cx="1282700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Masuk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SBPA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PT(P/O) N4-1</a:t>
            </a:r>
          </a:p>
        </p:txBody>
      </p:sp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2538413" y="1704975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Black" pitchFamily="34" charset="0"/>
              </a:rPr>
              <a:t>PT (P/O) N17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006600" y="3876675"/>
            <a:ext cx="7086600" cy="952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3033713"/>
            <a:ext cx="1981200" cy="1200150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KEKAL SEMASA SBPA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9250" y="3940175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CUKUP SYARAT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816600" y="5486400"/>
            <a:ext cx="228600" cy="15716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840413" y="4332288"/>
            <a:ext cx="228600" cy="1587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827713" y="2754313"/>
            <a:ext cx="2286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849938" y="1752600"/>
            <a:ext cx="228600" cy="15716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ction Button: Back or Previous 35">
            <a:hlinkClick r:id="rId5" action="ppaction://hlinksldjump" highlightClick="1"/>
          </p:cNvPr>
          <p:cNvSpPr/>
          <p:nvPr/>
        </p:nvSpPr>
        <p:spPr>
          <a:xfrm>
            <a:off x="8575675" y="6329363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781925" y="5172075"/>
            <a:ext cx="1282700" cy="4619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Kekal SSM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PT(P/O) N17</a:t>
            </a:r>
          </a:p>
        </p:txBody>
      </p:sp>
      <p:sp>
        <p:nvSpPr>
          <p:cNvPr id="26660" name="TextBox 96"/>
          <p:cNvSpPr txBox="1">
            <a:spLocks noChangeArrowheads="1"/>
          </p:cNvSpPr>
          <p:nvPr/>
        </p:nvSpPr>
        <p:spPr bwMode="auto">
          <a:xfrm>
            <a:off x="2332038" y="5497512"/>
            <a:ext cx="1828800" cy="646331"/>
          </a:xfrm>
          <a:prstGeom prst="rect">
            <a:avLst/>
          </a:prstGeom>
          <a:gradFill rotWithShape="1">
            <a:gsLst>
              <a:gs pos="0">
                <a:srgbClr val="3F1260"/>
              </a:gs>
              <a:gs pos="50000">
                <a:srgbClr val="5E1F8D"/>
              </a:gs>
              <a:gs pos="100000">
                <a:srgbClr val="7128A8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Menerima opsyen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tukar lantik ke PT(P/O) Gred N17 pada 2009</a:t>
            </a:r>
          </a:p>
        </p:txBody>
      </p:sp>
      <p:sp>
        <p:nvSpPr>
          <p:cNvPr id="40" name="Oval 39">
            <a:hlinkClick r:id="rId6" action="ppaction://hlinkfile"/>
          </p:cNvPr>
          <p:cNvSpPr/>
          <p:nvPr/>
        </p:nvSpPr>
        <p:spPr>
          <a:xfrm>
            <a:off x="3581400" y="4800600"/>
            <a:ext cx="376238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551893" cy="8325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SKIM PERKHIDMATAN JUMUD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SEMASA SBPA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81425" y="2743200"/>
            <a:ext cx="762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3913188"/>
            <a:ext cx="638175" cy="7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3400" y="1038225"/>
            <a:ext cx="1638300" cy="5667375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05100" y="2235200"/>
            <a:ext cx="1371600" cy="1169988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Memiliki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PMR/              ≥9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tahun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pengalaman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2500" y="1920875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62500" y="2911475"/>
            <a:ext cx="10668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762500" y="4230688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762500" y="5778500"/>
            <a:ext cx="10668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3" name="Elbow Connector 12"/>
          <p:cNvCxnSpPr>
            <a:stCxn id="7" idx="1"/>
            <a:endCxn id="8" idx="1"/>
          </p:cNvCxnSpPr>
          <p:nvPr/>
        </p:nvCxnSpPr>
        <p:spPr>
          <a:xfrm rot="10800000" flipV="1">
            <a:off x="2705100" y="2819400"/>
            <a:ext cx="1588" cy="246380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1"/>
            <a:endCxn id="10" idx="1"/>
          </p:cNvCxnSpPr>
          <p:nvPr/>
        </p:nvCxnSpPr>
        <p:spPr>
          <a:xfrm rot="10800000" flipV="1">
            <a:off x="4762500" y="2111375"/>
            <a:ext cx="1588" cy="99060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1"/>
            <a:endCxn id="12" idx="1"/>
          </p:cNvCxnSpPr>
          <p:nvPr/>
        </p:nvCxnSpPr>
        <p:spPr>
          <a:xfrm rot="10800000" flipV="1">
            <a:off x="4762500" y="4421188"/>
            <a:ext cx="1588" cy="1547812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2" name="Picture 32" descr="http://executiveanswers.files.wordpress.com/2011/04/peopl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905000"/>
            <a:ext cx="1027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7000" y="3033713"/>
            <a:ext cx="1981200" cy="2308225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JUMUD SEMASA SBPA</a:t>
            </a:r>
          </a:p>
          <a:p>
            <a:pPr algn="ctr">
              <a:defRPr/>
            </a:pP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Pembantu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Am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Pejabat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N1, N4 (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Darjah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algn="ctr"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6096000" y="1600200"/>
            <a:ext cx="2057400" cy="738188"/>
          </a:xfrm>
          <a:prstGeom prst="rect">
            <a:avLst/>
          </a:prstGeom>
          <a:gradFill flip="none"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Masuk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SBPA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Pembantu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Operasi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N5-1(N11)</a:t>
            </a: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6096000" y="2682875"/>
            <a:ext cx="1905000" cy="64611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sz="1200" b="1">
                <a:solidFill>
                  <a:schemeClr val="bg1"/>
                </a:solidFill>
              </a:rPr>
              <a:t>Kekal dalam SSM (PAP N1, N4)</a:t>
            </a:r>
          </a:p>
          <a:p>
            <a:pPr marL="111125" indent="-111125">
              <a:buFont typeface="Arial" charset="0"/>
              <a:buChar char="•"/>
            </a:pPr>
            <a:r>
              <a:rPr lang="en-US" sz="1200" b="1">
                <a:solidFill>
                  <a:schemeClr val="bg1"/>
                </a:solidFill>
              </a:rPr>
              <a:t>Terima gaji SSM</a:t>
            </a:r>
          </a:p>
        </p:txBody>
      </p:sp>
      <p:sp>
        <p:nvSpPr>
          <p:cNvPr id="23" name="TextBox 117"/>
          <p:cNvSpPr txBox="1">
            <a:spLocks noChangeArrowheads="1"/>
          </p:cNvSpPr>
          <p:nvPr/>
        </p:nvSpPr>
        <p:spPr bwMode="auto">
          <a:xfrm>
            <a:off x="6096000" y="3690938"/>
            <a:ext cx="1371600" cy="1795462"/>
          </a:xfrm>
          <a:prstGeom prst="rect">
            <a:avLst/>
          </a:prstGeom>
          <a:gradFill flip="none"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Font typeface="Arial" charset="0"/>
              <a:buChar char="•"/>
              <a:defRPr/>
            </a:pP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Pembantu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Operasi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N5-1 (KUP PAP N1, N4) SBPA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hingga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14300" indent="-114300">
              <a:buFont typeface="Arial" charset="0"/>
              <a:buChar char="•"/>
              <a:defRPr/>
            </a:pP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Gaji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bayangan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N1, N4 SBPA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084888" y="5233988"/>
            <a:ext cx="3000375" cy="3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08900" y="4144963"/>
            <a:ext cx="1282700" cy="646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</a:rPr>
              <a:t>Masuk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SBPA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</a:rPr>
              <a:t>Pembantu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</a:rPr>
              <a:t>Operasi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N5-1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133600" y="3609975"/>
            <a:ext cx="7239000" cy="476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670" name="TextBox 27"/>
          <p:cNvSpPr txBox="1">
            <a:spLocks noChangeArrowheads="1"/>
          </p:cNvSpPr>
          <p:nvPr/>
        </p:nvSpPr>
        <p:spPr bwMode="auto">
          <a:xfrm>
            <a:off x="6096000" y="5589588"/>
            <a:ext cx="1371600" cy="830262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sz="1200" b="1">
                <a:solidFill>
                  <a:schemeClr val="bg1"/>
                </a:solidFill>
              </a:rPr>
              <a:t>Kekal dalam SSM </a:t>
            </a:r>
          </a:p>
          <a:p>
            <a:pPr marL="111125" indent="-111125">
              <a:buFont typeface="Arial" charset="0"/>
              <a:buChar char="•"/>
            </a:pPr>
            <a:r>
              <a:rPr lang="en-US" sz="1200" b="1">
                <a:solidFill>
                  <a:schemeClr val="bg1"/>
                </a:solidFill>
              </a:rPr>
              <a:t>Terima gaji SSM</a:t>
            </a:r>
          </a:p>
        </p:txBody>
      </p:sp>
      <p:sp>
        <p:nvSpPr>
          <p:cNvPr id="27671" name="TextBox 102"/>
          <p:cNvSpPr txBox="1">
            <a:spLocks noChangeArrowheads="1"/>
          </p:cNvSpPr>
          <p:nvPr/>
        </p:nvSpPr>
        <p:spPr bwMode="auto">
          <a:xfrm>
            <a:off x="4191000" y="1490663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 Black" pitchFamily="34" charset="0"/>
              </a:rPr>
              <a:t>Pembantu Operasi</a:t>
            </a:r>
          </a:p>
          <a:p>
            <a:pPr algn="ctr"/>
            <a:r>
              <a:rPr lang="en-US" sz="1200">
                <a:latin typeface="Arial Black" pitchFamily="34" charset="0"/>
              </a:rPr>
              <a:t>N5-1 (N11)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04163" y="367665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CUKUP SYARAT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867400" y="2008188"/>
            <a:ext cx="2286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867400" y="2998788"/>
            <a:ext cx="2286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867400" y="4343400"/>
            <a:ext cx="228600" cy="15716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868988" y="5883275"/>
            <a:ext cx="228600" cy="15716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2075" y="5338763"/>
            <a:ext cx="1282700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Kekal SSM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PAP N1, N4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781425" y="5332413"/>
            <a:ext cx="762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705100" y="4483100"/>
            <a:ext cx="1371600" cy="1600200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memiliki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PMR/              &lt;9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tahun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pengalaman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4400550" y="1077913"/>
            <a:ext cx="15240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sp>
        <p:nvSpPr>
          <p:cNvPr id="39" name="Oval 38">
            <a:hlinkClick r:id="rId4" action="ppaction://hlinkfile"/>
          </p:cNvPr>
          <p:cNvSpPr/>
          <p:nvPr/>
        </p:nvSpPr>
        <p:spPr>
          <a:xfrm>
            <a:off x="3971925" y="2578100"/>
            <a:ext cx="376238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J</a:t>
            </a:r>
          </a:p>
        </p:txBody>
      </p:sp>
      <p:sp>
        <p:nvSpPr>
          <p:cNvPr id="40" name="Oval 39">
            <a:hlinkClick r:id="rId5" action="ppaction://hlinkfile"/>
          </p:cNvPr>
          <p:cNvSpPr/>
          <p:nvPr/>
        </p:nvSpPr>
        <p:spPr>
          <a:xfrm>
            <a:off x="3962400" y="5181600"/>
            <a:ext cx="376238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K</a:t>
            </a:r>
          </a:p>
        </p:txBody>
      </p:sp>
      <p:sp>
        <p:nvSpPr>
          <p:cNvPr id="41" name="Action Button: Back or Previous 40">
            <a:hlinkClick r:id="rId6" action="ppaction://hlinksldjump" highlightClick="1"/>
          </p:cNvPr>
          <p:cNvSpPr/>
          <p:nvPr/>
        </p:nvSpPr>
        <p:spPr>
          <a:xfrm>
            <a:off x="8575675" y="6329363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53400" cy="766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SKIM PERKHIDMATAN JUMUD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SEBELUM SBPA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5233988"/>
            <a:ext cx="8382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29000" y="3100388"/>
            <a:ext cx="1066800" cy="23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6575" y="1316038"/>
            <a:ext cx="1752600" cy="5389562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724400" y="2454275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24400" y="3159125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724400" y="4583113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724400" y="6191250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</a:p>
        </p:txBody>
      </p:sp>
      <p:cxnSp>
        <p:nvCxnSpPr>
          <p:cNvPr id="11" name="Elbow Connector 10"/>
          <p:cNvCxnSpPr>
            <a:stCxn id="7" idx="1"/>
            <a:endCxn id="8" idx="1"/>
          </p:cNvCxnSpPr>
          <p:nvPr/>
        </p:nvCxnSpPr>
        <p:spPr>
          <a:xfrm rot="10800000" flipV="1">
            <a:off x="4724400" y="2644775"/>
            <a:ext cx="1588" cy="70485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4724400" y="4773613"/>
            <a:ext cx="1588" cy="1608137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2667000" y="2616200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2667000" y="4687888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6" name="Elbow Connector 15"/>
          <p:cNvCxnSpPr>
            <a:stCxn id="14" idx="1"/>
            <a:endCxn id="15" idx="1"/>
          </p:cNvCxnSpPr>
          <p:nvPr/>
        </p:nvCxnSpPr>
        <p:spPr>
          <a:xfrm rot="10800000" flipV="1">
            <a:off x="2667000" y="2878138"/>
            <a:ext cx="1588" cy="2071687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3559175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84938" y="5265737"/>
            <a:ext cx="2514600" cy="603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32763" y="4106863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CUKUP SYARAT</a:t>
            </a:r>
          </a:p>
        </p:txBody>
      </p:sp>
      <p:sp>
        <p:nvSpPr>
          <p:cNvPr id="28690" name="TextBox 93"/>
          <p:cNvSpPr txBox="1">
            <a:spLocks noChangeArrowheads="1"/>
          </p:cNvSpPr>
          <p:nvPr/>
        </p:nvSpPr>
        <p:spPr bwMode="auto">
          <a:xfrm>
            <a:off x="7924800" y="4583113"/>
            <a:ext cx="1143000" cy="646331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just">
              <a:buFont typeface="Arial" charset="0"/>
              <a:buChar char="•"/>
            </a:pPr>
            <a:r>
              <a:rPr lang="en-US" sz="1200" b="1" dirty="0" err="1" smtClean="0"/>
              <a:t>Pengawal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Keselamatan</a:t>
            </a:r>
            <a:r>
              <a:rPr lang="en-US" sz="1200" b="1" dirty="0" smtClean="0"/>
              <a:t>  K5-1</a:t>
            </a:r>
            <a:endParaRPr lang="en-US" sz="1200" b="1" dirty="0"/>
          </a:p>
        </p:txBody>
      </p:sp>
      <p:sp>
        <p:nvSpPr>
          <p:cNvPr id="28691" name="TextBox 108"/>
          <p:cNvSpPr txBox="1">
            <a:spLocks noChangeArrowheads="1"/>
          </p:cNvSpPr>
          <p:nvPr/>
        </p:nvSpPr>
        <p:spPr bwMode="auto">
          <a:xfrm>
            <a:off x="6413500" y="4114800"/>
            <a:ext cx="1219200" cy="2032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Pengawal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Keselamatan</a:t>
            </a:r>
            <a:r>
              <a:rPr lang="en-US" sz="1400" b="1" dirty="0">
                <a:solidFill>
                  <a:schemeClr val="bg1"/>
                </a:solidFill>
              </a:rPr>
              <a:t> K5-1 (KUP </a:t>
            </a:r>
            <a:r>
              <a:rPr lang="en-US" sz="1400" b="1" dirty="0" err="1">
                <a:solidFill>
                  <a:schemeClr val="bg1"/>
                </a:solidFill>
              </a:rPr>
              <a:t>Jaga</a:t>
            </a:r>
            <a:r>
              <a:rPr lang="en-US" sz="1400" b="1" dirty="0">
                <a:solidFill>
                  <a:schemeClr val="bg1"/>
                </a:solidFill>
              </a:rPr>
              <a:t> R1, R4)</a:t>
            </a:r>
          </a:p>
          <a:p>
            <a:pPr marL="111125" indent="-111125">
              <a:buFont typeface="Arial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Gaji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bayangan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Jaga</a:t>
            </a:r>
            <a:r>
              <a:rPr lang="en-US" sz="1400" b="1" dirty="0">
                <a:solidFill>
                  <a:schemeClr val="bg1"/>
                </a:solidFill>
              </a:rPr>
              <a:t> R1, R4 SBPA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689850" y="4718050"/>
            <a:ext cx="2286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93" name="TextBox 121"/>
          <p:cNvSpPr txBox="1">
            <a:spLocks noChangeArrowheads="1"/>
          </p:cNvSpPr>
          <p:nvPr/>
        </p:nvSpPr>
        <p:spPr bwMode="auto">
          <a:xfrm>
            <a:off x="6457950" y="2212975"/>
            <a:ext cx="1771650" cy="954088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just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</a:rPr>
              <a:t>Masuk SBPA</a:t>
            </a:r>
          </a:p>
          <a:p>
            <a:pPr marL="169863" indent="-169863" algn="just">
              <a:buFont typeface="Arial" charset="0"/>
              <a:buChar char="•"/>
            </a:pPr>
            <a:r>
              <a:rPr lang="en-US" sz="1400" b="1">
                <a:solidFill>
                  <a:schemeClr val="bg1"/>
                </a:solidFill>
              </a:rPr>
              <a:t>Pengawal Keselamatan K5-1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867400" y="2540000"/>
            <a:ext cx="533400" cy="127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94"/>
          <p:cNvSpPr txBox="1">
            <a:spLocks noChangeArrowheads="1"/>
          </p:cNvSpPr>
          <p:nvPr/>
        </p:nvSpPr>
        <p:spPr bwMode="auto">
          <a:xfrm>
            <a:off x="6477000" y="3182938"/>
            <a:ext cx="21336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sp>
        <p:nvSpPr>
          <p:cNvPr id="28696" name="TextBox 96"/>
          <p:cNvSpPr txBox="1">
            <a:spLocks noChangeArrowheads="1"/>
          </p:cNvSpPr>
          <p:nvPr/>
        </p:nvSpPr>
        <p:spPr bwMode="auto">
          <a:xfrm>
            <a:off x="152400" y="4572000"/>
            <a:ext cx="1981200" cy="276225"/>
          </a:xfrm>
          <a:prstGeom prst="rect">
            <a:avLst/>
          </a:prstGeom>
          <a:gradFill rotWithShape="1">
            <a:gsLst>
              <a:gs pos="0">
                <a:srgbClr val="3F1260"/>
              </a:gs>
              <a:gs pos="50000">
                <a:srgbClr val="5E1F8D"/>
              </a:gs>
              <a:gs pos="100000">
                <a:srgbClr val="7128A8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8697" name="TextBox 102"/>
          <p:cNvSpPr txBox="1">
            <a:spLocks noChangeArrowheads="1"/>
          </p:cNvSpPr>
          <p:nvPr/>
        </p:nvSpPr>
        <p:spPr bwMode="auto">
          <a:xfrm>
            <a:off x="4246563" y="1700213"/>
            <a:ext cx="198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 Black" pitchFamily="34" charset="0"/>
              </a:rPr>
              <a:t>Pengawal Keselamatan</a:t>
            </a:r>
          </a:p>
          <a:p>
            <a:pPr algn="ctr"/>
            <a:r>
              <a:rPr lang="en-US" sz="1400">
                <a:latin typeface="Arial Black" pitchFamily="34" charset="0"/>
              </a:rPr>
              <a:t>K5-1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867400" y="3276600"/>
            <a:ext cx="5334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67400" y="4719638"/>
            <a:ext cx="5334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867400" y="6318250"/>
            <a:ext cx="533400" cy="1587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94"/>
          <p:cNvSpPr txBox="1">
            <a:spLocks noChangeArrowheads="1"/>
          </p:cNvSpPr>
          <p:nvPr/>
        </p:nvSpPr>
        <p:spPr bwMode="auto">
          <a:xfrm>
            <a:off x="6477000" y="6172200"/>
            <a:ext cx="20574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451100" y="3962400"/>
            <a:ext cx="6692900" cy="3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703" name="TextBox 69"/>
          <p:cNvSpPr txBox="1">
            <a:spLocks noChangeArrowheads="1"/>
          </p:cNvSpPr>
          <p:nvPr/>
        </p:nvSpPr>
        <p:spPr bwMode="auto">
          <a:xfrm>
            <a:off x="2433638" y="2108200"/>
            <a:ext cx="161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 Black" pitchFamily="34" charset="0"/>
              </a:rPr>
              <a:t>KUP Jaga R1, R4</a:t>
            </a:r>
          </a:p>
        </p:txBody>
      </p:sp>
      <p:sp>
        <p:nvSpPr>
          <p:cNvPr id="38" name="Oval 37">
            <a:hlinkClick r:id="rId3" action="ppaction://hlinkfile"/>
          </p:cNvPr>
          <p:cNvSpPr/>
          <p:nvPr/>
        </p:nvSpPr>
        <p:spPr>
          <a:xfrm>
            <a:off x="3738563" y="292735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L</a:t>
            </a:r>
          </a:p>
        </p:txBody>
      </p:sp>
      <p:sp>
        <p:nvSpPr>
          <p:cNvPr id="40" name="Oval 39">
            <a:hlinkClick r:id="rId4" action="ppaction://hlinkfile"/>
          </p:cNvPr>
          <p:cNvSpPr/>
          <p:nvPr/>
        </p:nvSpPr>
        <p:spPr>
          <a:xfrm>
            <a:off x="3738563" y="510540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M</a:t>
            </a:r>
          </a:p>
        </p:txBody>
      </p:sp>
      <p:pic>
        <p:nvPicPr>
          <p:cNvPr id="28706" name="Picture 32" descr="http://executiveanswers.files.wordpress.com/2011/04/peopl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52625"/>
            <a:ext cx="1027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52400" y="3033713"/>
            <a:ext cx="1981200" cy="1477962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JUMUD SEBELUM SBPA</a:t>
            </a:r>
          </a:p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4486275" y="1382713"/>
            <a:ext cx="15240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sp>
        <p:nvSpPr>
          <p:cNvPr id="28709" name="TextBox 69"/>
          <p:cNvSpPr txBox="1">
            <a:spLocks noChangeArrowheads="1"/>
          </p:cNvSpPr>
          <p:nvPr/>
        </p:nvSpPr>
        <p:spPr bwMode="auto">
          <a:xfrm>
            <a:off x="228600" y="4568825"/>
            <a:ext cx="178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Jaga R1, R4</a:t>
            </a:r>
          </a:p>
        </p:txBody>
      </p:sp>
      <p:sp>
        <p:nvSpPr>
          <p:cNvPr id="39" name="Action Button: Back or Previous 38">
            <a:hlinkClick r:id="rId6" action="ppaction://hlinksldjump" highlightClick="1"/>
          </p:cNvPr>
          <p:cNvSpPr/>
          <p:nvPr/>
        </p:nvSpPr>
        <p:spPr>
          <a:xfrm>
            <a:off x="8575675" y="6329363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105400"/>
            <a:ext cx="190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Menolak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opsyen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tukar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lantik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Pengawal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Keselamatan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Gred</a:t>
            </a:r>
            <a:r>
              <a:rPr lang="en-US" sz="1200" b="1" dirty="0" smtClean="0">
                <a:solidFill>
                  <a:schemeClr val="tx1"/>
                </a:solidFill>
              </a:rPr>
              <a:t> KP11 (PP 7/2009)</a:t>
            </a:r>
            <a:endParaRPr lang="en-MY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53400" cy="766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SKIM PERKHIDMATAN JUMUD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SEBELUM SBPA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5233988"/>
            <a:ext cx="8382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29000" y="3100388"/>
            <a:ext cx="1066800" cy="23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6575" y="1316038"/>
            <a:ext cx="1752600" cy="5389562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724400" y="2454275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24400" y="3159125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724400" y="4583113"/>
            <a:ext cx="1066800" cy="381000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Terima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724400" y="6191250"/>
            <a:ext cx="10668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Tolak</a:t>
            </a:r>
          </a:p>
        </p:txBody>
      </p:sp>
      <p:cxnSp>
        <p:nvCxnSpPr>
          <p:cNvPr id="11" name="Elbow Connector 10"/>
          <p:cNvCxnSpPr>
            <a:stCxn id="7" idx="1"/>
            <a:endCxn id="8" idx="1"/>
          </p:cNvCxnSpPr>
          <p:nvPr/>
        </p:nvCxnSpPr>
        <p:spPr>
          <a:xfrm rot="10800000" flipV="1">
            <a:off x="4724400" y="2644775"/>
            <a:ext cx="1588" cy="704850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4724400" y="4773613"/>
            <a:ext cx="1588" cy="1608137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2667000" y="2616200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2667000" y="4687888"/>
            <a:ext cx="1295400" cy="523875"/>
          </a:xfrm>
          <a:prstGeom prst="rect">
            <a:avLst/>
          </a:prstGeom>
          <a:gradFill rotWithShape="1">
            <a:gsLst>
              <a:gs pos="0">
                <a:srgbClr val="006A96"/>
              </a:gs>
              <a:gs pos="50000">
                <a:srgbClr val="009AD9"/>
              </a:gs>
              <a:gs pos="100000">
                <a:srgbClr val="00B8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Tidak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Cukup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Syarat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6" name="Elbow Connector 15"/>
          <p:cNvCxnSpPr>
            <a:stCxn id="14" idx="1"/>
            <a:endCxn id="15" idx="1"/>
          </p:cNvCxnSpPr>
          <p:nvPr/>
        </p:nvCxnSpPr>
        <p:spPr>
          <a:xfrm rot="10800000" flipV="1">
            <a:off x="2667000" y="2878138"/>
            <a:ext cx="1588" cy="2071687"/>
          </a:xfrm>
          <a:prstGeom prst="bentConnector3">
            <a:avLst>
              <a:gd name="adj1" fmla="val 143954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3559175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84938" y="5265737"/>
            <a:ext cx="2514600" cy="603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32763" y="4106863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CUKUP SYARAT</a:t>
            </a:r>
          </a:p>
        </p:txBody>
      </p:sp>
      <p:sp>
        <p:nvSpPr>
          <p:cNvPr id="28690" name="TextBox 93"/>
          <p:cNvSpPr txBox="1">
            <a:spLocks noChangeArrowheads="1"/>
          </p:cNvSpPr>
          <p:nvPr/>
        </p:nvSpPr>
        <p:spPr bwMode="auto">
          <a:xfrm>
            <a:off x="7924800" y="4583113"/>
            <a:ext cx="1143000" cy="646331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just">
              <a:buFont typeface="Arial" charset="0"/>
              <a:buChar char="•"/>
            </a:pPr>
            <a:r>
              <a:rPr lang="en-US" sz="1200" b="1" dirty="0" err="1" smtClean="0"/>
              <a:t>Pembantu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Operasi</a:t>
            </a:r>
            <a:r>
              <a:rPr lang="en-US" sz="1200" b="1" dirty="0" smtClean="0"/>
              <a:t>, N5-1</a:t>
            </a:r>
            <a:endParaRPr lang="en-US" sz="1200" b="1" dirty="0"/>
          </a:p>
        </p:txBody>
      </p:sp>
      <p:sp>
        <p:nvSpPr>
          <p:cNvPr id="23" name="Right Arrow 22"/>
          <p:cNvSpPr/>
          <p:nvPr/>
        </p:nvSpPr>
        <p:spPr>
          <a:xfrm>
            <a:off x="7689850" y="4718050"/>
            <a:ext cx="2286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93" name="TextBox 121"/>
          <p:cNvSpPr txBox="1">
            <a:spLocks noChangeArrowheads="1"/>
          </p:cNvSpPr>
          <p:nvPr/>
        </p:nvSpPr>
        <p:spPr bwMode="auto">
          <a:xfrm>
            <a:off x="6457950" y="2212975"/>
            <a:ext cx="1771650" cy="738664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just">
              <a:buFont typeface="Arial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Masuk</a:t>
            </a:r>
            <a:r>
              <a:rPr lang="en-US" sz="1400" b="1" dirty="0">
                <a:solidFill>
                  <a:schemeClr val="bg1"/>
                </a:solidFill>
              </a:rPr>
              <a:t> SBPA</a:t>
            </a:r>
          </a:p>
          <a:p>
            <a:pPr marL="169863" indent="-169863" algn="just">
              <a:buFont typeface="Arial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Pembantu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Operasi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N</a:t>
            </a:r>
            <a:r>
              <a:rPr lang="en-US" sz="1400" b="1" dirty="0" smtClean="0">
                <a:solidFill>
                  <a:schemeClr val="bg1"/>
                </a:solidFill>
              </a:rPr>
              <a:t>5-1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867400" y="2540000"/>
            <a:ext cx="533400" cy="127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94"/>
          <p:cNvSpPr txBox="1">
            <a:spLocks noChangeArrowheads="1"/>
          </p:cNvSpPr>
          <p:nvPr/>
        </p:nvSpPr>
        <p:spPr bwMode="auto">
          <a:xfrm>
            <a:off x="6477000" y="3182938"/>
            <a:ext cx="21336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sp>
        <p:nvSpPr>
          <p:cNvPr id="28696" name="TextBox 96"/>
          <p:cNvSpPr txBox="1">
            <a:spLocks noChangeArrowheads="1"/>
          </p:cNvSpPr>
          <p:nvPr/>
        </p:nvSpPr>
        <p:spPr bwMode="auto">
          <a:xfrm>
            <a:off x="152400" y="4572000"/>
            <a:ext cx="1981200" cy="276225"/>
          </a:xfrm>
          <a:prstGeom prst="rect">
            <a:avLst/>
          </a:prstGeom>
          <a:gradFill rotWithShape="1">
            <a:gsLst>
              <a:gs pos="0">
                <a:srgbClr val="3F1260"/>
              </a:gs>
              <a:gs pos="50000">
                <a:srgbClr val="5E1F8D"/>
              </a:gs>
              <a:gs pos="100000">
                <a:srgbClr val="7128A8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8697" name="TextBox 102"/>
          <p:cNvSpPr txBox="1">
            <a:spLocks noChangeArrowheads="1"/>
          </p:cNvSpPr>
          <p:nvPr/>
        </p:nvSpPr>
        <p:spPr bwMode="auto">
          <a:xfrm>
            <a:off x="4246563" y="1700213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err="1" smtClean="0">
                <a:latin typeface="Arial Black" pitchFamily="34" charset="0"/>
              </a:rPr>
              <a:t>Pembantu</a:t>
            </a: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dirty="0" err="1" smtClean="0">
                <a:latin typeface="Arial Black" pitchFamily="34" charset="0"/>
              </a:rPr>
              <a:t>Operasi</a:t>
            </a:r>
            <a:r>
              <a:rPr lang="en-US" sz="1400" dirty="0" smtClean="0">
                <a:latin typeface="Arial Black" pitchFamily="34" charset="0"/>
              </a:rPr>
              <a:t>, N5-1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867400" y="3276600"/>
            <a:ext cx="533400" cy="152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67400" y="4719638"/>
            <a:ext cx="533400" cy="15716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867400" y="6318250"/>
            <a:ext cx="533400" cy="1587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94"/>
          <p:cNvSpPr txBox="1">
            <a:spLocks noChangeArrowheads="1"/>
          </p:cNvSpPr>
          <p:nvPr/>
        </p:nvSpPr>
        <p:spPr bwMode="auto">
          <a:xfrm>
            <a:off x="6477000" y="6172200"/>
            <a:ext cx="2057400" cy="584200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Dibersarakan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bawah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10(5)(b)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451100" y="3962400"/>
            <a:ext cx="6692900" cy="3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703" name="TextBox 69"/>
          <p:cNvSpPr txBox="1">
            <a:spLocks noChangeArrowheads="1"/>
          </p:cNvSpPr>
          <p:nvPr/>
        </p:nvSpPr>
        <p:spPr bwMode="auto">
          <a:xfrm>
            <a:off x="2433638" y="2108200"/>
            <a:ext cx="1617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Arial Black" pitchFamily="34" charset="0"/>
              </a:rPr>
              <a:t>KUP </a:t>
            </a:r>
            <a:r>
              <a:rPr lang="en-US" sz="1400" dirty="0" smtClean="0">
                <a:latin typeface="Arial Black" pitchFamily="34" charset="0"/>
              </a:rPr>
              <a:t>PTR </a:t>
            </a:r>
            <a:r>
              <a:rPr lang="en-US" sz="1400" dirty="0" err="1" smtClean="0">
                <a:latin typeface="Arial Black" pitchFamily="34" charset="0"/>
              </a:rPr>
              <a:t>Gred</a:t>
            </a:r>
            <a:r>
              <a:rPr lang="en-US" sz="1400" dirty="0" smtClean="0">
                <a:latin typeface="Arial Black" pitchFamily="34" charset="0"/>
              </a:rPr>
              <a:t> N11, N14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8" name="Oval 37">
            <a:hlinkClick r:id="rId3" action="ppaction://hlinkfile"/>
          </p:cNvPr>
          <p:cNvSpPr/>
          <p:nvPr/>
        </p:nvSpPr>
        <p:spPr>
          <a:xfrm>
            <a:off x="3738563" y="292735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L</a:t>
            </a:r>
          </a:p>
        </p:txBody>
      </p:sp>
      <p:sp>
        <p:nvSpPr>
          <p:cNvPr id="40" name="Oval 39">
            <a:hlinkClick r:id="rId4" action="ppaction://hlinkfile"/>
          </p:cNvPr>
          <p:cNvSpPr/>
          <p:nvPr/>
        </p:nvSpPr>
        <p:spPr>
          <a:xfrm>
            <a:off x="3738563" y="5105400"/>
            <a:ext cx="376237" cy="349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Black" pitchFamily="34" charset="0"/>
              </a:rPr>
              <a:t>M</a:t>
            </a:r>
          </a:p>
        </p:txBody>
      </p:sp>
      <p:pic>
        <p:nvPicPr>
          <p:cNvPr id="28706" name="Picture 32" descr="http://executiveanswers.files.wordpress.com/2011/04/peopl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52625"/>
            <a:ext cx="1027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52400" y="3033713"/>
            <a:ext cx="1981200" cy="1477962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SKIM PERKHIDMATAN JUMUD SEBELUM SBPA</a:t>
            </a:r>
          </a:p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4486275" y="1382713"/>
            <a:ext cx="15240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SBPA</a:t>
            </a:r>
          </a:p>
        </p:txBody>
      </p:sp>
      <p:sp>
        <p:nvSpPr>
          <p:cNvPr id="28709" name="TextBox 69"/>
          <p:cNvSpPr txBox="1">
            <a:spLocks noChangeArrowheads="1"/>
          </p:cNvSpPr>
          <p:nvPr/>
        </p:nvSpPr>
        <p:spPr bwMode="auto">
          <a:xfrm>
            <a:off x="228600" y="4568825"/>
            <a:ext cx="178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PTR N11, N14</a:t>
            </a:r>
            <a:endParaRPr lang="en-US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9" name="Action Button: Back or Previous 38">
            <a:hlinkClick r:id="rId6" action="ppaction://hlinksldjump" highlightClick="1"/>
          </p:cNvPr>
          <p:cNvSpPr/>
          <p:nvPr/>
        </p:nvSpPr>
        <p:spPr>
          <a:xfrm>
            <a:off x="8575675" y="6329363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105400"/>
            <a:ext cx="190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Menolak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opsyen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tukar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lantik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Pembantu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Tadbir</a:t>
            </a:r>
            <a:r>
              <a:rPr lang="en-US" sz="1200" b="1" dirty="0" smtClean="0">
                <a:solidFill>
                  <a:schemeClr val="tx1"/>
                </a:solidFill>
              </a:rPr>
              <a:t> (P/O) </a:t>
            </a:r>
            <a:r>
              <a:rPr lang="en-US" sz="1200" b="1" dirty="0" err="1" smtClean="0">
                <a:solidFill>
                  <a:schemeClr val="tx1"/>
                </a:solidFill>
              </a:rPr>
              <a:t>Gred</a:t>
            </a:r>
            <a:r>
              <a:rPr lang="en-US" sz="1200" b="1" dirty="0" smtClean="0">
                <a:solidFill>
                  <a:schemeClr val="tx1"/>
                </a:solidFill>
              </a:rPr>
              <a:t> N17 </a:t>
            </a:r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</a:rPr>
              <a:t>PP 6/2009)</a:t>
            </a:r>
            <a:endParaRPr lang="en-MY" sz="1200" b="1" dirty="0">
              <a:solidFill>
                <a:schemeClr val="tx1"/>
              </a:solidFill>
            </a:endParaRPr>
          </a:p>
        </p:txBody>
      </p:sp>
      <p:sp>
        <p:nvSpPr>
          <p:cNvPr id="42" name="TextBox 108"/>
          <p:cNvSpPr txBox="1">
            <a:spLocks noChangeArrowheads="1"/>
          </p:cNvSpPr>
          <p:nvPr/>
        </p:nvSpPr>
        <p:spPr bwMode="auto">
          <a:xfrm>
            <a:off x="6413499" y="4114800"/>
            <a:ext cx="1358901" cy="2031325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>
              <a:buFont typeface="Arial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Pembantu</a:t>
            </a:r>
            <a:r>
              <a:rPr lang="en-US" sz="1400" b="1" dirty="0" smtClean="0">
                <a:solidFill>
                  <a:schemeClr val="bg1"/>
                </a:solidFill>
              </a:rPr>
              <a:t> Operasi,N5-1 </a:t>
            </a:r>
            <a:r>
              <a:rPr lang="en-US" sz="1400" b="1" dirty="0">
                <a:solidFill>
                  <a:schemeClr val="bg1"/>
                </a:solidFill>
              </a:rPr>
              <a:t>(KUP </a:t>
            </a:r>
            <a:r>
              <a:rPr lang="en-US" sz="1400" b="1" dirty="0" smtClean="0">
                <a:solidFill>
                  <a:schemeClr val="bg1"/>
                </a:solidFill>
              </a:rPr>
              <a:t>PTR N11, N14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  <a:p>
            <a:pPr marL="111125" indent="-111125">
              <a:buFont typeface="Arial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Gaji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bayangan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PTR N11,N14 SBPA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02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TATACARA PENGISIAN BORANG OPSYEN UMUR PERSARAAN PAKSA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zaleha.baba\Desktop\Friday, November 25,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33900" y="1524000"/>
            <a:ext cx="2667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5029200" y="1676400"/>
            <a:ext cx="1295400" cy="4302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Diisi oleh Ketua Jabatan</a:t>
            </a:r>
            <a:endParaRPr lang="en-MY" sz="1100" b="1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94038" y="4267200"/>
            <a:ext cx="2667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89338" y="4419600"/>
            <a:ext cx="1295400" cy="4302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Dipilih  (/)  oleh pegawai</a:t>
            </a:r>
            <a:endParaRPr lang="en-MY" sz="1100" b="1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2862263" y="3276600"/>
            <a:ext cx="271462" cy="103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</p:cNvCxnSpPr>
          <p:nvPr/>
        </p:nvCxnSpPr>
        <p:spPr>
          <a:xfrm flipH="1">
            <a:off x="2862263" y="4572000"/>
            <a:ext cx="36512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11475" y="4572000"/>
            <a:ext cx="182563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 flipV="1">
            <a:off x="2862263" y="4114800"/>
            <a:ext cx="271462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zaleha.baba\Desktop\Friday, November 25, 201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86200" y="3684588"/>
            <a:ext cx="2667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  <a:endParaRPr lang="en-MY" sz="1200" b="1" dirty="0">
              <a:solidFill>
                <a:schemeClr val="bg1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381500" y="3836988"/>
            <a:ext cx="1295400" cy="4302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Diisi oleh pegawai</a:t>
            </a:r>
            <a:endParaRPr lang="en-MY" sz="1100" b="1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TATACARA / </a:t>
            </a:r>
            <a:b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GARIS PANDUAN MENGISI BORANG OPSYEN SBPA</a:t>
            </a:r>
            <a:b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GURU</a:t>
            </a:r>
            <a:b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1"/>
            <a:ext cx="8183563" cy="13205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LAMPIRAN 1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(G1/H1/J1)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3733800"/>
            <a:ext cx="8545835" cy="105092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SURAT TAWARAN </a:t>
            </a:r>
            <a:r>
              <a:rPr lang="en-US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OPSYEN</a:t>
            </a:r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r>
              <a:rPr lang="en-US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PEGAWAI PERKHIDMATAN PENDIDIKAN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(GURU)</a:t>
            </a:r>
            <a:endParaRPr lang="en-US" sz="32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86729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5929322" y="152400"/>
            <a:ext cx="115727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b="1" dirty="0" err="1"/>
              <a:t>Lampiran</a:t>
            </a:r>
            <a:r>
              <a:rPr lang="en-US" sz="900" b="1" dirty="0"/>
              <a:t> G</a:t>
            </a:r>
            <a:endParaRPr lang="en-MY" sz="9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5400000" flipH="1" flipV="1">
            <a:off x="2551907" y="3923506"/>
            <a:ext cx="51054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66701" y="3924300"/>
            <a:ext cx="5105400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1905000"/>
            <a:ext cx="22860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TAWARAN OPSYEN</a:t>
            </a:r>
          </a:p>
        </p:txBody>
      </p:sp>
      <p:pic>
        <p:nvPicPr>
          <p:cNvPr id="20486" name="Picture 32" descr="http://executiveanswers.files.wordpress.com/2011/04/peopl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38513"/>
            <a:ext cx="1027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2819400"/>
            <a:ext cx="2971800" cy="1077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OPSYEN TERBATAL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840" y="2590800"/>
            <a:ext cx="16002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MELETAK JAWATAN / MENINGGAL DUNIA</a:t>
            </a:r>
          </a:p>
        </p:txBody>
      </p:sp>
      <p:sp>
        <p:nvSpPr>
          <p:cNvPr id="11" name="Right Arrow 10"/>
          <p:cNvSpPr/>
          <p:nvPr/>
        </p:nvSpPr>
        <p:spPr>
          <a:xfrm rot="1836463">
            <a:off x="2237255" y="4424115"/>
            <a:ext cx="926679" cy="3968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4419600"/>
            <a:ext cx="1447800" cy="1447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TERBUKTI TIDAK TERIMA BORANG OPSYEN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339752" y="3276600"/>
            <a:ext cx="762000" cy="381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2514600"/>
            <a:ext cx="838200" cy="16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5600" y="1981200"/>
            <a:ext cx="21336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SEBELUM KUAT KUASA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600200"/>
            <a:ext cx="990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1-1-12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8800" y="4648200"/>
            <a:ext cx="29718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BERI SEMULA 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BORANG OPSYEN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00600" y="4648200"/>
            <a:ext cx="68580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8006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197475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183563" cy="1508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LAMPIRAN 2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(</a:t>
            </a:r>
            <a:r>
              <a:rPr lang="en-US" sz="4400" dirty="0" smtClean="0">
                <a:solidFill>
                  <a:schemeClr val="tx1"/>
                </a:solidFill>
              </a:rPr>
              <a:t>G2/H2/J2)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733800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</a:rPr>
              <a:t>SURAT AKUAN PENERIMAAN TAWARAN OPSYEN OLEH PEGAWAI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759" y="152400"/>
            <a:ext cx="503488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922863" y="252413"/>
            <a:ext cx="124142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err="1"/>
              <a:t>Lampiran</a:t>
            </a:r>
            <a:r>
              <a:rPr lang="en-US" sz="1000" b="1" dirty="0"/>
              <a:t> </a:t>
            </a:r>
            <a:r>
              <a:rPr lang="en-US" sz="1000" b="1" dirty="0" smtClean="0"/>
              <a:t>G2</a:t>
            </a:r>
            <a:endParaRPr lang="en-MY" sz="1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183563" cy="1508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LAMPIRAN 3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(</a:t>
            </a:r>
            <a:r>
              <a:rPr lang="en-US" sz="4400" dirty="0" smtClean="0">
                <a:solidFill>
                  <a:schemeClr val="tx1"/>
                </a:solidFill>
              </a:rPr>
              <a:t>G3/H3/J3)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33800"/>
            <a:ext cx="8335963" cy="84732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BORANG PEMILIHAN OPSYEN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9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172200" y="47625"/>
            <a:ext cx="914400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 err="1"/>
              <a:t>Lampiran</a:t>
            </a:r>
            <a:r>
              <a:rPr lang="en-US" sz="900" b="1" dirty="0"/>
              <a:t> </a:t>
            </a:r>
            <a:r>
              <a:rPr lang="en-US" sz="900" b="1" dirty="0" smtClean="0"/>
              <a:t>G3</a:t>
            </a:r>
            <a:endParaRPr lang="en-MY" sz="9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2400"/>
            <a:ext cx="590465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83563" cy="1508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LAMPIRAN 4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(</a:t>
            </a:r>
            <a:r>
              <a:rPr lang="en-US" sz="4400" dirty="0" smtClean="0">
                <a:solidFill>
                  <a:schemeClr val="tx1"/>
                </a:solidFill>
              </a:rPr>
              <a:t>G4/H4/J4)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3140968"/>
            <a:ext cx="8564563" cy="1207368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SURAT AKUAN PENERIMAAN OPSYEN PEGAWAI OLEH KETUA JABATAN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156176" y="44624"/>
            <a:ext cx="115212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/>
              <a:t>Lampiran</a:t>
            </a:r>
            <a:r>
              <a:rPr lang="en-US" sz="1200" b="1" dirty="0"/>
              <a:t> </a:t>
            </a:r>
            <a:r>
              <a:rPr lang="en-US" sz="1200" b="1" dirty="0" smtClean="0"/>
              <a:t>G4</a:t>
            </a:r>
            <a:endParaRPr lang="en-MY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CARTA ALIR PENAWARAN OPSYEN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TEMPOH OPSYEN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50178" indent="-396875" algn="just">
              <a:defRPr/>
            </a:pPr>
            <a:r>
              <a:rPr lang="en-US" dirty="0" err="1">
                <a:cs typeface="Arial" pitchFamily="34" charset="0"/>
              </a:rPr>
              <a:t>Tawaran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opsyen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kepada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pegawai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adalah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err="1" smtClean="0">
                <a:cs typeface="Arial" pitchFamily="34" charset="0"/>
              </a:rPr>
              <a:t>berdasarkan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kedudukan</a:t>
            </a:r>
            <a:r>
              <a:rPr lang="en-US" b="1" dirty="0">
                <a:cs typeface="Arial" pitchFamily="34" charset="0"/>
              </a:rPr>
              <a:t> skim </a:t>
            </a:r>
            <a:r>
              <a:rPr lang="en-US" b="1" dirty="0" err="1">
                <a:cs typeface="Arial" pitchFamily="34" charset="0"/>
              </a:rPr>
              <a:t>perkhidmatan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atau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jawatan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pada</a:t>
            </a:r>
            <a:r>
              <a:rPr lang="en-US" b="1" dirty="0">
                <a:cs typeface="Arial" pitchFamily="34" charset="0"/>
              </a:rPr>
              <a:t> 1 </a:t>
            </a:r>
            <a:r>
              <a:rPr lang="en-US" b="1" dirty="0" err="1">
                <a:cs typeface="Arial" pitchFamily="34" charset="0"/>
              </a:rPr>
              <a:t>Januari</a:t>
            </a:r>
            <a:r>
              <a:rPr lang="en-US" b="1" dirty="0">
                <a:cs typeface="Arial" pitchFamily="34" charset="0"/>
              </a:rPr>
              <a:t> 2012</a:t>
            </a:r>
            <a:r>
              <a:rPr lang="en-US" b="1" dirty="0" smtClean="0">
                <a:cs typeface="Arial" pitchFamily="34" charset="0"/>
              </a:rPr>
              <a:t>.</a:t>
            </a:r>
          </a:p>
          <a:p>
            <a:pPr marL="150178" indent="-396875" algn="just">
              <a:buNone/>
              <a:defRPr/>
            </a:pPr>
            <a:endParaRPr lang="en-US" b="1" dirty="0" smtClean="0">
              <a:cs typeface="Arial" pitchFamily="34" charset="0"/>
            </a:endParaRPr>
          </a:p>
          <a:p>
            <a:pPr marL="150178" indent="-396875" algn="just">
              <a:defRPr/>
            </a:pP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charset="0"/>
              </a:rPr>
              <a:t>Tempoh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err="1" smtClean="0">
                <a:cs typeface="Arial" charset="0"/>
              </a:rPr>
              <a:t>Penawaran</a:t>
            </a:r>
            <a:endParaRPr lang="en-US" b="1" dirty="0">
              <a:cs typeface="Arial" charset="0"/>
            </a:endParaRPr>
          </a:p>
          <a:p>
            <a:pPr marL="860425" lvl="1" indent="-396875" algn="just">
              <a:defRPr/>
            </a:pPr>
            <a:r>
              <a:rPr lang="en-US" sz="2600" dirty="0" err="1">
                <a:cs typeface="Arial" charset="0"/>
              </a:rPr>
              <a:t>Umum</a:t>
            </a:r>
            <a:r>
              <a:rPr lang="en-US" sz="2600" dirty="0">
                <a:cs typeface="Arial" charset="0"/>
              </a:rPr>
              <a:t> - 15 </a:t>
            </a:r>
            <a:r>
              <a:rPr lang="en-US" sz="2600" dirty="0" err="1">
                <a:cs typeface="Arial" charset="0"/>
              </a:rPr>
              <a:t>hari</a:t>
            </a:r>
            <a:r>
              <a:rPr lang="en-US" sz="2600" dirty="0">
                <a:cs typeface="Arial" charset="0"/>
              </a:rPr>
              <a:t> (16 – 30 </a:t>
            </a:r>
            <a:r>
              <a:rPr lang="en-US" sz="2600" dirty="0" err="1">
                <a:cs typeface="Arial" charset="0"/>
              </a:rPr>
              <a:t>Disember</a:t>
            </a:r>
            <a:r>
              <a:rPr lang="en-US" sz="2600" dirty="0">
                <a:cs typeface="Arial" charset="0"/>
              </a:rPr>
              <a:t> 2011)</a:t>
            </a:r>
          </a:p>
          <a:p>
            <a:pPr marL="860425" lvl="1" indent="-396875" algn="just">
              <a:defRPr/>
            </a:pPr>
            <a:r>
              <a:rPr lang="en-US" sz="2600" dirty="0" err="1">
                <a:cs typeface="Arial" charset="0"/>
              </a:rPr>
              <a:t>Opsyen</a:t>
            </a:r>
            <a:r>
              <a:rPr lang="en-US" sz="2600" dirty="0">
                <a:cs typeface="Arial" charset="0"/>
              </a:rPr>
              <a:t> yang </a:t>
            </a:r>
            <a:r>
              <a:rPr lang="en-US" sz="2600" dirty="0" err="1">
                <a:cs typeface="Arial" charset="0"/>
              </a:rPr>
              <a:t>dibuat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adalah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b="1" u="sng" dirty="0" err="1">
                <a:cs typeface="Arial" charset="0"/>
              </a:rPr>
              <a:t>muktamad</a:t>
            </a:r>
            <a:endParaRPr lang="en-US" sz="2600" dirty="0"/>
          </a:p>
          <a:p>
            <a:pPr>
              <a:buFont typeface="Arial" pitchFamily="34" charset="0"/>
              <a:buChar char="•"/>
              <a:defRPr/>
            </a:pPr>
            <a:endParaRPr lang="en-US" sz="2400" b="1" dirty="0" smtClean="0">
              <a:cs typeface="Arial" pitchFamily="34" charset="0"/>
            </a:endParaRPr>
          </a:p>
          <a:p>
            <a:pPr lvl="1">
              <a:buFont typeface="Arial" pitchFamily="34" charset="0"/>
              <a:buNone/>
              <a:defRPr/>
            </a:pPr>
            <a:endParaRPr lang="en-US" b="1" u="sng" dirty="0" smtClean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2786018" y="928670"/>
            <a:ext cx="293811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Pengedaran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PSM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SBPA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G1, H1, J1)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857488" y="2000240"/>
            <a:ext cx="278608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Akuan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terima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pegawai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G2, H2, J2,)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429256" y="2714620"/>
            <a:ext cx="2786082" cy="981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56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58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Kekal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55/56/58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28596" y="2786058"/>
            <a:ext cx="235745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Saraan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Baru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Perkhidmatan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Awam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G3,H3,H3)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6572264" y="5733256"/>
            <a:ext cx="619125" cy="6286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28596" y="3714752"/>
            <a:ext cx="2357422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Penyerahan borang opsyen SBPA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 Ketua Jabatan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28596" y="4429132"/>
            <a:ext cx="2357422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Akuan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terima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Ketua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Jabatan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G4,H4,J4)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29256" y="3929066"/>
            <a:ext cx="2786082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Penyerahan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Ketua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Jabatan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214414" y="6165304"/>
            <a:ext cx="619125" cy="6286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429256" y="4714884"/>
            <a:ext cx="2786082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Perekodan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BPK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pelaporan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BPSM, KPM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5929322" y="214290"/>
            <a:ext cx="2365375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Taklimat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SBPA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danPanduan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Pengisian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GURU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4026688" y="1831173"/>
            <a:ext cx="3762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322365" y="3535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358084" y="428546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322365" y="5249875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3507" idx="2"/>
            <a:endCxn id="63498" idx="0"/>
          </p:cNvCxnSpPr>
          <p:nvPr/>
        </p:nvCxnSpPr>
        <p:spPr>
          <a:xfrm rot="5400000">
            <a:off x="6705612" y="3812380"/>
            <a:ext cx="2333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3498" idx="2"/>
            <a:endCxn id="63490" idx="0"/>
          </p:cNvCxnSpPr>
          <p:nvPr/>
        </p:nvCxnSpPr>
        <p:spPr>
          <a:xfrm rot="5400000">
            <a:off x="6660369" y="4552956"/>
            <a:ext cx="3238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6572264" y="54421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1322365" y="598306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000364" y="300037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893339" y="2678901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6200000" flipH="1">
            <a:off x="4026689" y="759602"/>
            <a:ext cx="3762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4" name="AutoShape 36"/>
          <p:cNvSpPr>
            <a:spLocks noChangeArrowheads="1"/>
          </p:cNvSpPr>
          <p:nvPr/>
        </p:nvSpPr>
        <p:spPr bwMode="auto">
          <a:xfrm>
            <a:off x="3923928" y="108670"/>
            <a:ext cx="619125" cy="584026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28596" y="5450234"/>
            <a:ext cx="2357422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Perekodan di dalam BPK dan pelaporan kepada BPSM, KPM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2786018" y="928670"/>
            <a:ext cx="3071866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Pengedaran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PSM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SBPA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G1, H1, J1,K1,L1,M1)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857488" y="2000240"/>
            <a:ext cx="3000396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Akuan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terima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pegawai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G2, H2, J2,K2,L2,M2)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429256" y="2714620"/>
            <a:ext cx="2786082" cy="981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56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58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60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Kekal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55/56/58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28596" y="2786058"/>
            <a:ext cx="235745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Saraan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Baru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Perkhidmatan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Awam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G3,H3,J3,K3,L3,M3)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6572264" y="5733256"/>
            <a:ext cx="619125" cy="6286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28596" y="3714752"/>
            <a:ext cx="2357422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Penyerahan borang opsyen SBPA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 Ketua Jabatan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28596" y="4429132"/>
            <a:ext cx="2357422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Akuan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terima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Ketua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Jabatan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Lampiran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G4,H4,J4,K4,L4,M4)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29256" y="3929066"/>
            <a:ext cx="2786082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Penyerahan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persaraan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Ketua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Jabatan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214414" y="6165304"/>
            <a:ext cx="619125" cy="6286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429256" y="4714884"/>
            <a:ext cx="2786082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Perekodan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BPK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pelaporan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BPSM, KPM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5929322" y="214290"/>
            <a:ext cx="2365375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Taklimat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SBPA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danPanduan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Pengisian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Borang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Opsyen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BUKAN GURU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4026688" y="1831173"/>
            <a:ext cx="3762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322365" y="3535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358084" y="428546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322365" y="5249875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3507" idx="2"/>
            <a:endCxn id="63498" idx="0"/>
          </p:cNvCxnSpPr>
          <p:nvPr/>
        </p:nvCxnSpPr>
        <p:spPr>
          <a:xfrm rot="5400000">
            <a:off x="6705612" y="3812380"/>
            <a:ext cx="2333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3498" idx="2"/>
            <a:endCxn id="63490" idx="0"/>
          </p:cNvCxnSpPr>
          <p:nvPr/>
        </p:nvCxnSpPr>
        <p:spPr>
          <a:xfrm rot="5400000">
            <a:off x="6660369" y="4552956"/>
            <a:ext cx="3238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6572264" y="54421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1322365" y="598306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000364" y="3000372"/>
            <a:ext cx="22860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893339" y="2678901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6200000" flipH="1">
            <a:off x="4026689" y="759602"/>
            <a:ext cx="3762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24" name="AutoShape 36"/>
          <p:cNvSpPr>
            <a:spLocks noChangeArrowheads="1"/>
          </p:cNvSpPr>
          <p:nvPr/>
        </p:nvSpPr>
        <p:spPr bwMode="auto">
          <a:xfrm>
            <a:off x="3923928" y="108670"/>
            <a:ext cx="619125" cy="584026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28596" y="5450234"/>
            <a:ext cx="2357422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Perekodan di dalam BPK dan pelaporan kepada BPSM, KPM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3068960"/>
            <a:ext cx="8229600" cy="7350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Sekian</a:t>
            </a:r>
            <a:r>
              <a:rPr lang="en-US" sz="4400" b="1" dirty="0" smtClean="0">
                <a:solidFill>
                  <a:schemeClr val="tx1"/>
                </a:solidFill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</a:rPr>
              <a:t>Terima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Kasih</a:t>
            </a:r>
            <a:r>
              <a:rPr lang="en-US" sz="4400" b="1" dirty="0" smtClean="0">
                <a:solidFill>
                  <a:schemeClr val="tx1"/>
                </a:solidFill>
              </a:rPr>
              <a:t>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47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SIAPA YANG TIDAK LAYAK DITAWARKAN OPSYEN?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58204" cy="409099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boleh</a:t>
            </a:r>
            <a:r>
              <a:rPr lang="en-US" b="1" dirty="0" smtClean="0"/>
              <a:t>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opsyen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0" indent="0" algn="just">
              <a:buNone/>
              <a:defRPr/>
            </a:pPr>
            <a:endParaRPr lang="en-US" sz="1000" dirty="0" smtClean="0"/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dirty="0" smtClean="0"/>
              <a:t>Guru Sandaran Tidak Terlatih (GSTT);</a:t>
            </a:r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dirty="0" smtClean="0"/>
              <a:t>Guru Sandaran Terlatih (GST);</a:t>
            </a:r>
            <a:endParaRPr lang="en-US" dirty="0" smtClean="0"/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dirty="0" smtClean="0"/>
              <a:t>Guru/Pegawai/Kakitangan Kontrak;</a:t>
            </a:r>
            <a:endParaRPr lang="en-US" dirty="0" smtClean="0"/>
          </a:p>
          <a:p>
            <a:pPr marL="514350" indent="-514350" algn="just">
              <a:buFont typeface="+mj-lt"/>
              <a:buAutoNum type="alphaLcParenR"/>
              <a:defRPr/>
            </a:pPr>
            <a:r>
              <a:rPr lang="ms-MY" dirty="0" smtClean="0"/>
              <a:t>Pegawai yang telah dibuang kerja berkuatkuasa sebelum atau pada 1.1.2012;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0034" y="934680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SIAPA YANG TIDAK LAYAK DITAWARKAN OPSYEN? </a:t>
            </a:r>
            <a:r>
              <a:rPr lang="en-US" sz="2700" b="1" dirty="0" err="1" smtClean="0">
                <a:solidFill>
                  <a:schemeClr val="tx1"/>
                </a:solidFill>
              </a:rPr>
              <a:t>Samb</a:t>
            </a:r>
            <a:r>
              <a:rPr lang="en-US" sz="2700" b="1" dirty="0" smtClean="0">
                <a:solidFill>
                  <a:schemeClr val="tx1"/>
                </a:solidFill>
              </a:rPr>
              <a:t>..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874464"/>
            <a:ext cx="8143932" cy="3714776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Arial" pitchFamily="34" charset="0"/>
              <a:buNone/>
            </a:pPr>
            <a:endParaRPr lang="ms-MY" dirty="0" smtClean="0"/>
          </a:p>
          <a:p>
            <a:pPr marL="514350" indent="-514350" algn="just" eaLnBrk="1" hangingPunct="1">
              <a:buFont typeface="+mj-lt"/>
              <a:buAutoNum type="alphaLcParenR" startAt="5"/>
            </a:pPr>
            <a:r>
              <a:rPr lang="ms-MY" dirty="0" smtClean="0"/>
              <a:t> Pegawai yang akan bersara sebelum atau pada  1 Januari 2012;</a:t>
            </a:r>
          </a:p>
          <a:p>
            <a:pPr marL="514350" indent="-514350" algn="just" eaLnBrk="1" hangingPunct="1">
              <a:buFont typeface="+mj-lt"/>
              <a:buAutoNum type="alphaLcParenR" startAt="5"/>
            </a:pPr>
            <a:r>
              <a:rPr lang="ms-MY" dirty="0" smtClean="0"/>
              <a:t> Pegawai yang telah meninggal dunia atau ditamatkan perkhidmatan sebelum atau pada        1 Januari 2012;</a:t>
            </a:r>
          </a:p>
          <a:p>
            <a:pPr marL="514350" indent="-514350" algn="just" eaLnBrk="1" hangingPunct="1">
              <a:buFont typeface="+mj-lt"/>
              <a:buAutoNum type="alphaLcParenR" startAt="5"/>
            </a:pPr>
            <a:r>
              <a:rPr lang="ms-MY" dirty="0" smtClean="0"/>
              <a:t>Pegawai yang perletakkan jawatannya berkuatkuasa sebelum atau pada 1 Januari  2012.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bertus Extra Bold" pitchFamily="34" charset="0"/>
              </a:rPr>
              <a:t>PANDUAN PENGGUNAAN BORANG OPSYEN KEPADA GURU</a:t>
            </a:r>
            <a:endParaRPr lang="en-US" sz="36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214414" y="214290"/>
            <a:ext cx="6629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SENARAI LAMPIRAN BORANG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OPSYEN -  GURU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7663420"/>
              </p:ext>
            </p:extLst>
          </p:nvPr>
        </p:nvGraphicFramePr>
        <p:xfrm>
          <a:off x="395536" y="737576"/>
          <a:ext cx="8208912" cy="477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863"/>
                <a:gridCol w="6652049"/>
              </a:tblGrid>
              <a:tr h="381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BORANG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KATEGORI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655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BORANG 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TAWARAN OPSYEN BAGI SKIM PERKHIDMATAN YANG DIGABUNG, DINAIK TARAF,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PENARAFAN SEMULA  ATAU PEMANSUHAN FUNGSI</a:t>
                      </a:r>
                    </a:p>
                  </a:txBody>
                  <a:tcPr/>
                </a:tc>
              </a:tr>
              <a:tr h="166592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BORANG H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TAWARAN OPSYEN BAGI OPSYEN BAGI JAWATAN JUMUD SEBELUM PELAKSANAAN SBPA DAN DIHAPUSKAN JAWATAN</a:t>
                      </a: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(PEGAWAI YANG TELAH MEMENUHI SYARAT SKIM PERKHIDMATAN DIBAWAH SBPA)</a:t>
                      </a:r>
                    </a:p>
                  </a:txBody>
                  <a:tcPr/>
                </a:tc>
              </a:tr>
              <a:tr h="166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BORANG J</a:t>
                      </a:r>
                    </a:p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TAWARAN OPSYEN BAGI OPSYEN BAGI JAWATAN JUMUD SEBELUM PELAKSANAAN SBPA DAN DIHAPUSKAN JAWATAN</a:t>
                      </a:r>
                    </a:p>
                    <a:p>
                      <a:pPr algn="just">
                        <a:buFont typeface="Wingdings 2" pitchFamily="18" charset="2"/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(PEGAWAI YANG BELUM MEMENUHI SYARAT SKIM PERKHIDMATAN DIBAWAH SBPA)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6ED-5FCE-4001-A0A3-1919B33192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2528</Words>
  <Application>Microsoft Office PowerPoint</Application>
  <PresentationFormat>On-screen Show (4:3)</PresentationFormat>
  <Paragraphs>722</Paragraphs>
  <Slides>52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PENAWARAN OPSYEN</vt:lpstr>
      <vt:lpstr>Slide 2</vt:lpstr>
      <vt:lpstr>TAWARAN OPSYEN</vt:lpstr>
      <vt:lpstr>TAWARAN OPSYEN</vt:lpstr>
      <vt:lpstr>TEMPOH OPSYEN</vt:lpstr>
      <vt:lpstr>SIAPA YANG TIDAK LAYAK DITAWARKAN OPSYEN?</vt:lpstr>
      <vt:lpstr>SIAPA YANG TIDAK LAYAK DITAWARKAN OPSYEN? Samb..</vt:lpstr>
      <vt:lpstr>PANDUAN PENGGUNAAN BORANG OPSYEN KEPADA GURU</vt:lpstr>
      <vt:lpstr>Slide 9</vt:lpstr>
      <vt:lpstr>RINGKASAN SKIM PERKHIDMATAN DAN PENGGUNAAN BORANG - GURU</vt:lpstr>
      <vt:lpstr>RINGKASAN SKIM PERKHIDMATAN DAN PENGGUNAAN BORANG – GURU (samb..)</vt:lpstr>
      <vt:lpstr>RINGKASAN SKIM PERKHIDMATAN DAN PENGGUNAAN BORANG – GURU (samb..)</vt:lpstr>
      <vt:lpstr>SKIM PERKHIDMATAN DIGABUNGKAN  SEMASA SBPA</vt:lpstr>
      <vt:lpstr>SKIM PERKHIDMATAN JUMUD  SEBELUM SBPA</vt:lpstr>
      <vt:lpstr>PANDUAN PENGGUNAAN BORANG OPSYEN KEPADA BUKAN GURU</vt:lpstr>
      <vt:lpstr>Slide 16</vt:lpstr>
      <vt:lpstr>RINGKASAN SKIM PERKHIDMATAN DAN PENGGUNAAN BORANG – BUKAN GURU</vt:lpstr>
      <vt:lpstr>SKIM PERKHIDMATAN YANG DIKEKALKAN </vt:lpstr>
      <vt:lpstr>SKIM PERKHIDMATAN YANG DIKEKALKAN (samb..)</vt:lpstr>
      <vt:lpstr>SKIM PERKHIDMATAN YANG DIKEKALKAN (samb..)</vt:lpstr>
      <vt:lpstr>SKIM PERKHIDMATAN YANG DIKEKALKAN (samb..)</vt:lpstr>
      <vt:lpstr>SKIM PERKHIDMATAN YANG DIKEKALKAN (samb..)</vt:lpstr>
      <vt:lpstr>SKIM PERKHIDMATAN YANG DIKEKALKAN (samb..)</vt:lpstr>
      <vt:lpstr>SKIM PERKHIDMATAN YANG DIGABUNGKAN/DINAIKTARAF/PENARAFAN SEMULA/PEMANSUHAN FUNGSI DI BAWAH SBPA</vt:lpstr>
      <vt:lpstr>SKIM PERKHIDMATAN YANG DIGABUNGKAN/DINAIKTARAF/PENARAFAN SEMULA/PEMANSUHAN FUNGSI DI BAWAH SBPA (samb..)</vt:lpstr>
      <vt:lpstr>Slide 26</vt:lpstr>
      <vt:lpstr>SKIM PERKHIDMATAN YANG DIJUMUDKAN SEBELUM TARIKH KUATKUASA SBPA DAN DIHAPUSKAN JAWATANNYA - LAPORAN JAWATANKUASA KABINET GAJI 1976</vt:lpstr>
      <vt:lpstr>SKIM PERKHIDMATAN YANG DIJUMUDKAN SEBELUM TARIKH KUATKUASA SBPA DAN DIHAPUSKAN JAWATANNYA - SISTEM SARAAN BARU (SSB)</vt:lpstr>
      <vt:lpstr>SKIM PERKHIDMATAN YANG DIJUMUDKAN SEBELUM TARIKH KUATKUASA SBPA DAN DIHAPUSKAN JAWATANNYA - SISTEM SARAAN MALAYSIA (SSM)</vt:lpstr>
      <vt:lpstr>SKIM PERKHIDMATAN KEKAL  SEMASA SBPA – BUKAN GURU</vt:lpstr>
      <vt:lpstr>SKIM PERKHIDMATAN JUMUD  SEMASA SBPA</vt:lpstr>
      <vt:lpstr>SKIM PERKHIDMATAN JUMUD  SEBELUM SBPA</vt:lpstr>
      <vt:lpstr>SKIM PERKHIDMATAN JUMUD  SEBELUM SBPA</vt:lpstr>
      <vt:lpstr>  TATACARA PENGISIAN BORANG OPSYEN UMUR PERSARAAN PAKSA</vt:lpstr>
      <vt:lpstr>Slide 35</vt:lpstr>
      <vt:lpstr>Slide 36</vt:lpstr>
      <vt:lpstr>TATACARA /  GARIS PANDUAN MENGISI BORANG OPSYEN SBPA - GURU </vt:lpstr>
      <vt:lpstr>LAMPIRAN 1  (G1/H1/J1)</vt:lpstr>
      <vt:lpstr>Slide 39</vt:lpstr>
      <vt:lpstr>Slide 40</vt:lpstr>
      <vt:lpstr>Slide 41</vt:lpstr>
      <vt:lpstr>LAMPIRAN 2 (G2/H2/J2)</vt:lpstr>
      <vt:lpstr>Slide 43</vt:lpstr>
      <vt:lpstr>LAMPIRAN 3 (G3/H3/J3)</vt:lpstr>
      <vt:lpstr>Slide 45</vt:lpstr>
      <vt:lpstr>Slide 46</vt:lpstr>
      <vt:lpstr>LAMPIRAN 4 (G4/H4/J4) </vt:lpstr>
      <vt:lpstr>Slide 48</vt:lpstr>
      <vt:lpstr>CARTA ALIR PENAWARAN OPSYEN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PENAWARAN OPSYEN</dc:title>
  <dc:creator>user</dc:creator>
  <cp:lastModifiedBy>Lifebook</cp:lastModifiedBy>
  <cp:revision>105</cp:revision>
  <dcterms:created xsi:type="dcterms:W3CDTF">2011-12-02T00:08:36Z</dcterms:created>
  <dcterms:modified xsi:type="dcterms:W3CDTF">2011-12-17T01:26:32Z</dcterms:modified>
</cp:coreProperties>
</file>